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4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4.wmf"/><Relationship Id="rId1" Type="http://schemas.openxmlformats.org/officeDocument/2006/relationships/image" Target="../media/image85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4" Type="http://schemas.openxmlformats.org/officeDocument/2006/relationships/image" Target="../media/image9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image" Target="../media/image110.wmf"/><Relationship Id="rId7" Type="http://schemas.openxmlformats.org/officeDocument/2006/relationships/image" Target="../media/image114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4" Type="http://schemas.openxmlformats.org/officeDocument/2006/relationships/image" Target="../media/image129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7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image" Target="../media/image137.wmf"/><Relationship Id="rId4" Type="http://schemas.openxmlformats.org/officeDocument/2006/relationships/image" Target="../media/image143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wmf"/><Relationship Id="rId2" Type="http://schemas.openxmlformats.org/officeDocument/2006/relationships/image" Target="../media/image157.wmf"/><Relationship Id="rId1" Type="http://schemas.openxmlformats.org/officeDocument/2006/relationships/image" Target="../media/image156.wmf"/><Relationship Id="rId5" Type="http://schemas.openxmlformats.org/officeDocument/2006/relationships/image" Target="../media/image160.wmf"/><Relationship Id="rId4" Type="http://schemas.openxmlformats.org/officeDocument/2006/relationships/image" Target="../media/image15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wmf"/><Relationship Id="rId2" Type="http://schemas.openxmlformats.org/officeDocument/2006/relationships/image" Target="../media/image162.wmf"/><Relationship Id="rId1" Type="http://schemas.openxmlformats.org/officeDocument/2006/relationships/image" Target="../media/image161.wmf"/><Relationship Id="rId6" Type="http://schemas.openxmlformats.org/officeDocument/2006/relationships/image" Target="../media/image166.wmf"/><Relationship Id="rId5" Type="http://schemas.openxmlformats.org/officeDocument/2006/relationships/image" Target="../media/image165.wmf"/><Relationship Id="rId4" Type="http://schemas.openxmlformats.org/officeDocument/2006/relationships/image" Target="../media/image164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7" Type="http://schemas.openxmlformats.org/officeDocument/2006/relationships/image" Target="../media/image173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6" Type="http://schemas.openxmlformats.org/officeDocument/2006/relationships/image" Target="../media/image172.wmf"/><Relationship Id="rId5" Type="http://schemas.openxmlformats.org/officeDocument/2006/relationships/image" Target="../media/image171.wmf"/><Relationship Id="rId4" Type="http://schemas.openxmlformats.org/officeDocument/2006/relationships/image" Target="../media/image17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wmf"/><Relationship Id="rId2" Type="http://schemas.openxmlformats.org/officeDocument/2006/relationships/image" Target="../media/image175.wmf"/><Relationship Id="rId1" Type="http://schemas.openxmlformats.org/officeDocument/2006/relationships/image" Target="../media/image174.wmf"/><Relationship Id="rId5" Type="http://schemas.openxmlformats.org/officeDocument/2006/relationships/image" Target="../media/image178.wmf"/><Relationship Id="rId4" Type="http://schemas.openxmlformats.org/officeDocument/2006/relationships/image" Target="../media/image177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wmf"/><Relationship Id="rId3" Type="http://schemas.openxmlformats.org/officeDocument/2006/relationships/image" Target="../media/image180.wmf"/><Relationship Id="rId7" Type="http://schemas.openxmlformats.org/officeDocument/2006/relationships/image" Target="../media/image183.wmf"/><Relationship Id="rId2" Type="http://schemas.openxmlformats.org/officeDocument/2006/relationships/image" Target="../media/image167.wmf"/><Relationship Id="rId1" Type="http://schemas.openxmlformats.org/officeDocument/2006/relationships/image" Target="../media/image179.wmf"/><Relationship Id="rId6" Type="http://schemas.openxmlformats.org/officeDocument/2006/relationships/image" Target="../media/image178.wmf"/><Relationship Id="rId5" Type="http://schemas.openxmlformats.org/officeDocument/2006/relationships/image" Target="../media/image182.wmf"/><Relationship Id="rId10" Type="http://schemas.openxmlformats.org/officeDocument/2006/relationships/image" Target="../media/image186.wmf"/><Relationship Id="rId4" Type="http://schemas.openxmlformats.org/officeDocument/2006/relationships/image" Target="../media/image181.wmf"/><Relationship Id="rId9" Type="http://schemas.openxmlformats.org/officeDocument/2006/relationships/image" Target="../media/image185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9.wmf"/><Relationship Id="rId2" Type="http://schemas.openxmlformats.org/officeDocument/2006/relationships/image" Target="../media/image188.wmf"/><Relationship Id="rId1" Type="http://schemas.openxmlformats.org/officeDocument/2006/relationships/image" Target="../media/image187.wmf"/><Relationship Id="rId4" Type="http://schemas.openxmlformats.org/officeDocument/2006/relationships/image" Target="../media/image190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3.wmf"/><Relationship Id="rId2" Type="http://schemas.openxmlformats.org/officeDocument/2006/relationships/image" Target="../media/image192.wmf"/><Relationship Id="rId1" Type="http://schemas.openxmlformats.org/officeDocument/2006/relationships/image" Target="../media/image191.wmf"/><Relationship Id="rId6" Type="http://schemas.openxmlformats.org/officeDocument/2006/relationships/image" Target="../media/image196.wmf"/><Relationship Id="rId5" Type="http://schemas.openxmlformats.org/officeDocument/2006/relationships/image" Target="../media/image195.wmf"/><Relationship Id="rId4" Type="http://schemas.openxmlformats.org/officeDocument/2006/relationships/image" Target="../media/image194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9.wmf"/><Relationship Id="rId1" Type="http://schemas.openxmlformats.org/officeDocument/2006/relationships/image" Target="../media/image198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wmf"/><Relationship Id="rId2" Type="http://schemas.openxmlformats.org/officeDocument/2006/relationships/image" Target="../media/image202.wmf"/><Relationship Id="rId1" Type="http://schemas.openxmlformats.org/officeDocument/2006/relationships/image" Target="../media/image201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wmf"/><Relationship Id="rId2" Type="http://schemas.openxmlformats.org/officeDocument/2006/relationships/image" Target="../media/image205.wmf"/><Relationship Id="rId1" Type="http://schemas.openxmlformats.org/officeDocument/2006/relationships/image" Target="../media/image20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wmf"/><Relationship Id="rId2" Type="http://schemas.openxmlformats.org/officeDocument/2006/relationships/image" Target="../media/image205.wmf"/><Relationship Id="rId1" Type="http://schemas.openxmlformats.org/officeDocument/2006/relationships/image" Target="../media/image20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9.wmf"/><Relationship Id="rId20" Type="http://schemas.openxmlformats.org/officeDocument/2006/relationships/image" Target="../media/image6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6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7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7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0.wmf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4.wmf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image" Target="../media/image101.wmf"/><Relationship Id="rId3" Type="http://schemas.openxmlformats.org/officeDocument/2006/relationships/oleObject" Target="../embeddings/oleObject98.bin"/><Relationship Id="rId7" Type="http://schemas.openxmlformats.org/officeDocument/2006/relationships/image" Target="../media/image98.wmf"/><Relationship Id="rId12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9.bin"/><Relationship Id="rId11" Type="http://schemas.openxmlformats.org/officeDocument/2006/relationships/image" Target="../media/image100.wmf"/><Relationship Id="rId5" Type="http://schemas.openxmlformats.org/officeDocument/2006/relationships/image" Target="../media/image102.png"/><Relationship Id="rId10" Type="http://schemas.openxmlformats.org/officeDocument/2006/relationships/oleObject" Target="../embeddings/oleObject101.bin"/><Relationship Id="rId4" Type="http://schemas.openxmlformats.org/officeDocument/2006/relationships/image" Target="../media/image97.wmf"/><Relationship Id="rId9" Type="http://schemas.openxmlformats.org/officeDocument/2006/relationships/image" Target="../media/image9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0" Type="http://schemas.openxmlformats.org/officeDocument/2006/relationships/image" Target="../media/image106.w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0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oleObject" Target="../embeddings/oleObject113.bin"/><Relationship Id="rId18" Type="http://schemas.openxmlformats.org/officeDocument/2006/relationships/image" Target="../media/image115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2.wmf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4.wmf"/><Relationship Id="rId20" Type="http://schemas.openxmlformats.org/officeDocument/2006/relationships/image" Target="../media/image116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9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4.bin"/><Relationship Id="rId10" Type="http://schemas.openxmlformats.org/officeDocument/2006/relationships/image" Target="../media/image111.wmf"/><Relationship Id="rId19" Type="http://schemas.openxmlformats.org/officeDocument/2006/relationships/oleObject" Target="../embeddings/oleObject116.bin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1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13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3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8.w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20.wmf"/><Relationship Id="rId4" Type="http://schemas.openxmlformats.org/officeDocument/2006/relationships/image" Target="../media/image117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12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125.bin"/><Relationship Id="rId4" Type="http://schemas.openxmlformats.org/officeDocument/2006/relationships/image" Target="../media/image12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127.bin"/><Relationship Id="rId10" Type="http://schemas.openxmlformats.org/officeDocument/2006/relationships/image" Target="../media/image129.wmf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29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oleObject" Target="../embeddings/oleObject134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1.bin"/><Relationship Id="rId12" Type="http://schemas.openxmlformats.org/officeDocument/2006/relationships/image" Target="../media/image13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5.wmf"/><Relationship Id="rId1" Type="http://schemas.openxmlformats.org/officeDocument/2006/relationships/vmlDrawing" Target="../drawings/vmlDrawing25.vml"/><Relationship Id="rId6" Type="http://schemas.openxmlformats.org/officeDocument/2006/relationships/hyperlink" Target="http://en.wikipedia.org/wiki/Fourier_series" TargetMode="External"/><Relationship Id="rId11" Type="http://schemas.openxmlformats.org/officeDocument/2006/relationships/oleObject" Target="../embeddings/oleObject133.bin"/><Relationship Id="rId5" Type="http://schemas.openxmlformats.org/officeDocument/2006/relationships/image" Target="../media/image136.png"/><Relationship Id="rId15" Type="http://schemas.openxmlformats.org/officeDocument/2006/relationships/oleObject" Target="../embeddings/oleObject135.bin"/><Relationship Id="rId10" Type="http://schemas.openxmlformats.org/officeDocument/2006/relationships/image" Target="../media/image132.wmf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32.bin"/><Relationship Id="rId14" Type="http://schemas.openxmlformats.org/officeDocument/2006/relationships/image" Target="../media/image13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6.bin"/><Relationship Id="rId7" Type="http://schemas.openxmlformats.org/officeDocument/2006/relationships/image" Target="../media/image14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4" Type="http://schemas.openxmlformats.org/officeDocument/2006/relationships/image" Target="../media/image13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41.wmf"/><Relationship Id="rId5" Type="http://schemas.openxmlformats.org/officeDocument/2006/relationships/oleObject" Target="../embeddings/oleObject138.bin"/><Relationship Id="rId10" Type="http://schemas.openxmlformats.org/officeDocument/2006/relationships/image" Target="../media/image143.wmf"/><Relationship Id="rId4" Type="http://schemas.openxmlformats.org/officeDocument/2006/relationships/image" Target="../media/image137.wmf"/><Relationship Id="rId9" Type="http://schemas.openxmlformats.org/officeDocument/2006/relationships/oleObject" Target="../embeddings/oleObject140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13" Type="http://schemas.openxmlformats.org/officeDocument/2006/relationships/oleObject" Target="../embeddings/oleObject146.bin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0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45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47.bin"/><Relationship Id="rId10" Type="http://schemas.openxmlformats.org/officeDocument/2006/relationships/image" Target="../media/image147.wmf"/><Relationship Id="rId4" Type="http://schemas.openxmlformats.org/officeDocument/2006/relationships/image" Target="../media/image144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149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0.bin"/><Relationship Id="rId12" Type="http://schemas.openxmlformats.org/officeDocument/2006/relationships/image" Target="../media/image1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52.wmf"/><Relationship Id="rId11" Type="http://schemas.openxmlformats.org/officeDocument/2006/relationships/oleObject" Target="../embeddings/oleObject152.bin"/><Relationship Id="rId5" Type="http://schemas.openxmlformats.org/officeDocument/2006/relationships/oleObject" Target="../embeddings/oleObject149.bin"/><Relationship Id="rId10" Type="http://schemas.openxmlformats.org/officeDocument/2006/relationships/image" Target="../media/image154.wmf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51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57.wmf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4.bin"/><Relationship Id="rId10" Type="http://schemas.openxmlformats.org/officeDocument/2006/relationships/image" Target="../media/image159.wmf"/><Relationship Id="rId4" Type="http://schemas.openxmlformats.org/officeDocument/2006/relationships/image" Target="../media/image156.wmf"/><Relationship Id="rId9" Type="http://schemas.openxmlformats.org/officeDocument/2006/relationships/oleObject" Target="../embeddings/oleObject15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oleObject" Target="../embeddings/oleObject163.bin"/><Relationship Id="rId3" Type="http://schemas.openxmlformats.org/officeDocument/2006/relationships/oleObject" Target="../embeddings/oleObject158.bin"/><Relationship Id="rId7" Type="http://schemas.openxmlformats.org/officeDocument/2006/relationships/oleObject" Target="../embeddings/oleObject160.bin"/><Relationship Id="rId12" Type="http://schemas.openxmlformats.org/officeDocument/2006/relationships/image" Target="../media/image16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62.wmf"/><Relationship Id="rId11" Type="http://schemas.openxmlformats.org/officeDocument/2006/relationships/oleObject" Target="../embeddings/oleObject162.bin"/><Relationship Id="rId5" Type="http://schemas.openxmlformats.org/officeDocument/2006/relationships/oleObject" Target="../embeddings/oleObject159.bin"/><Relationship Id="rId10" Type="http://schemas.openxmlformats.org/officeDocument/2006/relationships/image" Target="../media/image164.wmf"/><Relationship Id="rId4" Type="http://schemas.openxmlformats.org/officeDocument/2006/relationships/image" Target="../media/image161.wmf"/><Relationship Id="rId9" Type="http://schemas.openxmlformats.org/officeDocument/2006/relationships/oleObject" Target="../embeddings/oleObject161.bin"/><Relationship Id="rId14" Type="http://schemas.openxmlformats.org/officeDocument/2006/relationships/image" Target="../media/image166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oleObject" Target="../embeddings/oleObject169.bin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6.bin"/><Relationship Id="rId12" Type="http://schemas.openxmlformats.org/officeDocument/2006/relationships/image" Target="../media/image17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3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68.wmf"/><Relationship Id="rId11" Type="http://schemas.openxmlformats.org/officeDocument/2006/relationships/oleObject" Target="../embeddings/oleObject168.bin"/><Relationship Id="rId5" Type="http://schemas.openxmlformats.org/officeDocument/2006/relationships/oleObject" Target="../embeddings/oleObject165.bin"/><Relationship Id="rId15" Type="http://schemas.openxmlformats.org/officeDocument/2006/relationships/oleObject" Target="../embeddings/oleObject170.bin"/><Relationship Id="rId10" Type="http://schemas.openxmlformats.org/officeDocument/2006/relationships/image" Target="../media/image170.wmf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67.bin"/><Relationship Id="rId14" Type="http://schemas.openxmlformats.org/officeDocument/2006/relationships/image" Target="../media/image172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3.bin"/><Relationship Id="rId12" Type="http://schemas.openxmlformats.org/officeDocument/2006/relationships/image" Target="../media/image1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75.wmf"/><Relationship Id="rId11" Type="http://schemas.openxmlformats.org/officeDocument/2006/relationships/oleObject" Target="../embeddings/oleObject175.bin"/><Relationship Id="rId5" Type="http://schemas.openxmlformats.org/officeDocument/2006/relationships/oleObject" Target="../embeddings/oleObject172.bin"/><Relationship Id="rId10" Type="http://schemas.openxmlformats.org/officeDocument/2006/relationships/image" Target="../media/image177.wmf"/><Relationship Id="rId4" Type="http://schemas.openxmlformats.org/officeDocument/2006/relationships/image" Target="../media/image174.wmf"/><Relationship Id="rId9" Type="http://schemas.openxmlformats.org/officeDocument/2006/relationships/oleObject" Target="../embeddings/oleObject17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13" Type="http://schemas.openxmlformats.org/officeDocument/2006/relationships/oleObject" Target="../embeddings/oleObject181.bin"/><Relationship Id="rId18" Type="http://schemas.openxmlformats.org/officeDocument/2006/relationships/image" Target="../media/image184.wmf"/><Relationship Id="rId3" Type="http://schemas.openxmlformats.org/officeDocument/2006/relationships/oleObject" Target="../embeddings/oleObject176.bin"/><Relationship Id="rId21" Type="http://schemas.openxmlformats.org/officeDocument/2006/relationships/oleObject" Target="../embeddings/oleObject185.bin"/><Relationship Id="rId7" Type="http://schemas.openxmlformats.org/officeDocument/2006/relationships/oleObject" Target="../embeddings/oleObject178.bin"/><Relationship Id="rId12" Type="http://schemas.openxmlformats.org/officeDocument/2006/relationships/image" Target="../media/image182.wmf"/><Relationship Id="rId17" Type="http://schemas.openxmlformats.org/officeDocument/2006/relationships/oleObject" Target="../embeddings/oleObject18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3.wmf"/><Relationship Id="rId20" Type="http://schemas.openxmlformats.org/officeDocument/2006/relationships/image" Target="../media/image185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67.wmf"/><Relationship Id="rId11" Type="http://schemas.openxmlformats.org/officeDocument/2006/relationships/oleObject" Target="../embeddings/oleObject180.bin"/><Relationship Id="rId5" Type="http://schemas.openxmlformats.org/officeDocument/2006/relationships/oleObject" Target="../embeddings/oleObject177.bin"/><Relationship Id="rId15" Type="http://schemas.openxmlformats.org/officeDocument/2006/relationships/oleObject" Target="../embeddings/oleObject182.bin"/><Relationship Id="rId10" Type="http://schemas.openxmlformats.org/officeDocument/2006/relationships/image" Target="../media/image181.wmf"/><Relationship Id="rId19" Type="http://schemas.openxmlformats.org/officeDocument/2006/relationships/oleObject" Target="../embeddings/oleObject184.bin"/><Relationship Id="rId4" Type="http://schemas.openxmlformats.org/officeDocument/2006/relationships/image" Target="../media/image179.wmf"/><Relationship Id="rId9" Type="http://schemas.openxmlformats.org/officeDocument/2006/relationships/oleObject" Target="../embeddings/oleObject179.bin"/><Relationship Id="rId14" Type="http://schemas.openxmlformats.org/officeDocument/2006/relationships/image" Target="../media/image178.wmf"/><Relationship Id="rId22" Type="http://schemas.openxmlformats.org/officeDocument/2006/relationships/image" Target="../media/image186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wmf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88.wmf"/><Relationship Id="rId5" Type="http://schemas.openxmlformats.org/officeDocument/2006/relationships/oleObject" Target="../embeddings/oleObject187.bin"/><Relationship Id="rId10" Type="http://schemas.openxmlformats.org/officeDocument/2006/relationships/image" Target="../media/image190.wmf"/><Relationship Id="rId4" Type="http://schemas.openxmlformats.org/officeDocument/2006/relationships/image" Target="../media/image187.wmf"/><Relationship Id="rId9" Type="http://schemas.openxmlformats.org/officeDocument/2006/relationships/oleObject" Target="../embeddings/oleObject18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13" Type="http://schemas.openxmlformats.org/officeDocument/2006/relationships/image" Target="../media/image195.wmf"/><Relationship Id="rId3" Type="http://schemas.openxmlformats.org/officeDocument/2006/relationships/image" Target="../media/image197.png"/><Relationship Id="rId7" Type="http://schemas.openxmlformats.org/officeDocument/2006/relationships/image" Target="../media/image192.wmf"/><Relationship Id="rId12" Type="http://schemas.openxmlformats.org/officeDocument/2006/relationships/oleObject" Target="../embeddings/oleObject1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91.bin"/><Relationship Id="rId11" Type="http://schemas.openxmlformats.org/officeDocument/2006/relationships/image" Target="../media/image194.wmf"/><Relationship Id="rId5" Type="http://schemas.openxmlformats.org/officeDocument/2006/relationships/image" Target="../media/image191.wmf"/><Relationship Id="rId15" Type="http://schemas.openxmlformats.org/officeDocument/2006/relationships/image" Target="../media/image196.wmf"/><Relationship Id="rId10" Type="http://schemas.openxmlformats.org/officeDocument/2006/relationships/oleObject" Target="../embeddings/oleObject193.bin"/><Relationship Id="rId4" Type="http://schemas.openxmlformats.org/officeDocument/2006/relationships/oleObject" Target="../embeddings/oleObject190.bin"/><Relationship Id="rId9" Type="http://schemas.openxmlformats.org/officeDocument/2006/relationships/image" Target="../media/image193.wmf"/><Relationship Id="rId14" Type="http://schemas.openxmlformats.org/officeDocument/2006/relationships/oleObject" Target="../embeddings/oleObject19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6.bin"/><Relationship Id="rId7" Type="http://schemas.openxmlformats.org/officeDocument/2006/relationships/image" Target="../media/image19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97.bin"/><Relationship Id="rId5" Type="http://schemas.openxmlformats.org/officeDocument/2006/relationships/image" Target="../media/image200.png"/><Relationship Id="rId4" Type="http://schemas.openxmlformats.org/officeDocument/2006/relationships/image" Target="../media/image198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wmf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202.wmf"/><Relationship Id="rId5" Type="http://schemas.openxmlformats.org/officeDocument/2006/relationships/oleObject" Target="../embeddings/oleObject199.bin"/><Relationship Id="rId4" Type="http://schemas.openxmlformats.org/officeDocument/2006/relationships/image" Target="../media/image201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wmf"/><Relationship Id="rId3" Type="http://schemas.openxmlformats.org/officeDocument/2006/relationships/oleObject" Target="../embeddings/oleObject201.bin"/><Relationship Id="rId7" Type="http://schemas.openxmlformats.org/officeDocument/2006/relationships/oleObject" Target="../embeddings/oleObject2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205.wmf"/><Relationship Id="rId5" Type="http://schemas.openxmlformats.org/officeDocument/2006/relationships/oleObject" Target="../embeddings/oleObject202.bin"/><Relationship Id="rId4" Type="http://schemas.openxmlformats.org/officeDocument/2006/relationships/image" Target="../media/image204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wmf"/><Relationship Id="rId3" Type="http://schemas.openxmlformats.org/officeDocument/2006/relationships/oleObject" Target="../embeddings/oleObject204.bin"/><Relationship Id="rId7" Type="http://schemas.openxmlformats.org/officeDocument/2006/relationships/oleObject" Target="../embeddings/oleObject2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205.wmf"/><Relationship Id="rId5" Type="http://schemas.openxmlformats.org/officeDocument/2006/relationships/oleObject" Target="../embeddings/oleObject205.bin"/><Relationship Id="rId4" Type="http://schemas.openxmlformats.org/officeDocument/2006/relationships/image" Target="../media/image20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34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rac_delta_function" TargetMode="External"/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5952" y="188640"/>
            <a:ext cx="8262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Fourier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39552" y="908720"/>
            <a:ext cx="6188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5-1. Definition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Fourier Transform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26450" y="1700808"/>
            <a:ext cx="73779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The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 of a function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defined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456782"/>
              </p:ext>
            </p:extLst>
          </p:nvPr>
        </p:nvGraphicFramePr>
        <p:xfrm>
          <a:off x="1763688" y="2852936"/>
          <a:ext cx="5492700" cy="82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方程式" r:id="rId3" imgW="2197080" imgH="330120" progId="Equation.3">
                  <p:embed/>
                </p:oleObj>
              </mc:Choice>
              <mc:Fallback>
                <p:oleObj name="方程式" r:id="rId3" imgW="21970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852936"/>
                        <a:ext cx="5492700" cy="82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971600" y="3717032"/>
            <a:ext cx="5323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inverse Fourier transform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21456"/>
              </p:ext>
            </p:extLst>
          </p:nvPr>
        </p:nvGraphicFramePr>
        <p:xfrm>
          <a:off x="6093541" y="3717032"/>
          <a:ext cx="634500" cy="47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方程式" r:id="rId5" imgW="253800" imgH="190440" progId="Equation.3">
                  <p:embed/>
                </p:oleObj>
              </mc:Choice>
              <mc:Fallback>
                <p:oleObj name="方程式" r:id="rId5" imgW="25380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3541" y="3717032"/>
                        <a:ext cx="634500" cy="47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546859"/>
              </p:ext>
            </p:extLst>
          </p:nvPr>
        </p:nvGraphicFramePr>
        <p:xfrm>
          <a:off x="2339752" y="4510563"/>
          <a:ext cx="35877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方程式" r:id="rId7" imgW="1434960" imgH="583920" progId="Equation.3">
                  <p:embed/>
                </p:oleObj>
              </mc:Choice>
              <mc:Fallback>
                <p:oleObj name="方程式" r:id="rId7" imgW="143496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752" y="4510563"/>
                        <a:ext cx="3587750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11560" y="32394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Dirac delta function is an even 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328365"/>
              </p:ext>
            </p:extLst>
          </p:nvPr>
        </p:nvGraphicFramePr>
        <p:xfrm>
          <a:off x="1763688" y="908720"/>
          <a:ext cx="3587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方程式" r:id="rId3" imgW="1434960" imgH="330120" progId="Equation.3">
                  <p:embed/>
                </p:oleObj>
              </mc:Choice>
              <mc:Fallback>
                <p:oleObj name="方程式" r:id="rId3" imgW="14349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908720"/>
                        <a:ext cx="3587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083752"/>
              </p:ext>
            </p:extLst>
          </p:nvPr>
        </p:nvGraphicFramePr>
        <p:xfrm>
          <a:off x="5171504" y="1412776"/>
          <a:ext cx="3937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方程式" r:id="rId5" imgW="1574640" imgH="330120" progId="Equation.3">
                  <p:embed/>
                </p:oleObj>
              </mc:Choice>
              <mc:Fallback>
                <p:oleObj name="方程式" r:id="rId5" imgW="15746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1504" y="1412776"/>
                        <a:ext cx="3937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3500388" y="1620089"/>
            <a:ext cx="7115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flipV="1">
            <a:off x="3856174" y="1628800"/>
            <a:ext cx="0" cy="1739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257795"/>
              </p:ext>
            </p:extLst>
          </p:nvPr>
        </p:nvGraphicFramePr>
        <p:xfrm>
          <a:off x="1475656" y="2132856"/>
          <a:ext cx="58102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方程式" r:id="rId7" imgW="2323800" imgH="380880" progId="Equation.3">
                  <p:embed/>
                </p:oleObj>
              </mc:Choice>
              <mc:Fallback>
                <p:oleObj name="方程式" r:id="rId7" imgW="232380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5656" y="2132856"/>
                        <a:ext cx="58102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144187"/>
              </p:ext>
            </p:extLst>
          </p:nvPr>
        </p:nvGraphicFramePr>
        <p:xfrm>
          <a:off x="1457325" y="3068960"/>
          <a:ext cx="5746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方程式" r:id="rId9" imgW="2298600" imgH="380880" progId="Equation.3">
                  <p:embed/>
                </p:oleObj>
              </mc:Choice>
              <mc:Fallback>
                <p:oleObj name="方程式" r:id="rId9" imgW="229860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57325" y="3068960"/>
                        <a:ext cx="57467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3856174" y="1802701"/>
            <a:ext cx="1262843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4572000" y="3717032"/>
            <a:ext cx="151216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V="1">
            <a:off x="5253373" y="3789042"/>
            <a:ext cx="0" cy="23241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5253373" y="4005064"/>
            <a:ext cx="1886631" cy="163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09045"/>
              </p:ext>
            </p:extLst>
          </p:nvPr>
        </p:nvGraphicFramePr>
        <p:xfrm>
          <a:off x="7236296" y="3713088"/>
          <a:ext cx="1492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方程式" r:id="rId11" imgW="596880" imgH="203040" progId="Equation.3">
                  <p:embed/>
                </p:oleObj>
              </mc:Choice>
              <mc:Fallback>
                <p:oleObj name="方程式" r:id="rId11" imgW="596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36296" y="3713088"/>
                        <a:ext cx="1492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317500" y="3933056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248690"/>
              </p:ext>
            </p:extLst>
          </p:nvPr>
        </p:nvGraphicFramePr>
        <p:xfrm>
          <a:off x="1541636" y="4581128"/>
          <a:ext cx="4254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4" name="方程式" r:id="rId13" imgW="1701720" imgH="330120" progId="Equation.3">
                  <p:embed/>
                </p:oleObj>
              </mc:Choice>
              <mc:Fallback>
                <p:oleObj name="方程式" r:id="rId13" imgW="17017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41636" y="4581128"/>
                        <a:ext cx="4254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直線接點 16"/>
          <p:cNvCxnSpPr/>
          <p:nvPr/>
        </p:nvCxnSpPr>
        <p:spPr>
          <a:xfrm>
            <a:off x="3959932" y="4221088"/>
            <a:ext cx="2700300" cy="0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4644008" y="4293096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直線接點 21"/>
          <p:cNvCxnSpPr/>
          <p:nvPr/>
        </p:nvCxnSpPr>
        <p:spPr>
          <a:xfrm>
            <a:off x="4211960" y="4797152"/>
            <a:ext cx="11161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物件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649877"/>
              </p:ext>
            </p:extLst>
          </p:nvPr>
        </p:nvGraphicFramePr>
        <p:xfrm>
          <a:off x="1530846" y="5483820"/>
          <a:ext cx="3905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5" name="方程式" r:id="rId15" imgW="1562040" imgH="330120" progId="Equation.3">
                  <p:embed/>
                </p:oleObj>
              </mc:Choice>
              <mc:Fallback>
                <p:oleObj name="方程式" r:id="rId15" imgW="15620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30846" y="5483820"/>
                        <a:ext cx="3905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物件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890978"/>
              </p:ext>
            </p:extLst>
          </p:nvPr>
        </p:nvGraphicFramePr>
        <p:xfrm>
          <a:off x="6034980" y="5483225"/>
          <a:ext cx="2857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" name="方程式" r:id="rId17" imgW="1143000" imgH="330120" progId="Equation.3">
                  <p:embed/>
                </p:oleObj>
              </mc:Choice>
              <mc:Fallback>
                <p:oleObj name="方程式" r:id="rId17" imgW="11430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34980" y="5483225"/>
                        <a:ext cx="2857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直線接點 26"/>
          <p:cNvCxnSpPr/>
          <p:nvPr/>
        </p:nvCxnSpPr>
        <p:spPr>
          <a:xfrm>
            <a:off x="1907704" y="6181700"/>
            <a:ext cx="79208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1937171" y="6109692"/>
            <a:ext cx="718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 </a:t>
            </a:r>
            <a:r>
              <a:rPr lang="en-US" altLang="zh-TW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zh-TW" alt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9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87624" y="260648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847550"/>
              </p:ext>
            </p:extLst>
          </p:nvPr>
        </p:nvGraphicFramePr>
        <p:xfrm>
          <a:off x="1619672" y="764704"/>
          <a:ext cx="3714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6" name="方程式" r:id="rId3" imgW="1485720" imgH="330120" progId="Equation.3">
                  <p:embed/>
                </p:oleObj>
              </mc:Choice>
              <mc:Fallback>
                <p:oleObj name="方程式" r:id="rId3" imgW="14857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764704"/>
                        <a:ext cx="3714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844119"/>
              </p:ext>
            </p:extLst>
          </p:nvPr>
        </p:nvGraphicFramePr>
        <p:xfrm>
          <a:off x="1610320" y="1628800"/>
          <a:ext cx="5842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7" name="方程式" r:id="rId5" imgW="2336760" imgH="380880" progId="Equation.3">
                  <p:embed/>
                </p:oleObj>
              </mc:Choice>
              <mc:Fallback>
                <p:oleObj name="方程式" r:id="rId5" imgW="233676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0320" y="1628800"/>
                        <a:ext cx="58420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685937"/>
              </p:ext>
            </p:extLst>
          </p:nvPr>
        </p:nvGraphicFramePr>
        <p:xfrm>
          <a:off x="1616075" y="2636912"/>
          <a:ext cx="54292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8" name="方程式" r:id="rId7" imgW="2171520" imgH="380880" progId="Equation.3">
                  <p:embed/>
                </p:oleObj>
              </mc:Choice>
              <mc:Fallback>
                <p:oleObj name="方程式" r:id="rId7" imgW="217152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6075" y="2636912"/>
                        <a:ext cx="54292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628801"/>
              </p:ext>
            </p:extLst>
          </p:nvPr>
        </p:nvGraphicFramePr>
        <p:xfrm>
          <a:off x="1331640" y="3717032"/>
          <a:ext cx="4572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9" name="方程式" r:id="rId9" imgW="1828800" imgH="330120" progId="Equation.3">
                  <p:embed/>
                </p:oleObj>
              </mc:Choice>
              <mc:Fallback>
                <p:oleObj name="方程式" r:id="rId9" imgW="18288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31640" y="3717032"/>
                        <a:ext cx="4572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920435"/>
              </p:ext>
            </p:extLst>
          </p:nvPr>
        </p:nvGraphicFramePr>
        <p:xfrm>
          <a:off x="2130102" y="4461813"/>
          <a:ext cx="3746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0" name="方程式" r:id="rId11" imgW="1498320" imgH="330120" progId="Equation.3">
                  <p:embed/>
                </p:oleObj>
              </mc:Choice>
              <mc:Fallback>
                <p:oleObj name="方程式" r:id="rId11" imgW="14983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0102" y="4461813"/>
                        <a:ext cx="3746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700"/>
              </p:ext>
            </p:extLst>
          </p:nvPr>
        </p:nvGraphicFramePr>
        <p:xfrm>
          <a:off x="1403648" y="5301208"/>
          <a:ext cx="203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1" name="方程式" r:id="rId13" imgW="812520" imgH="203040" progId="Equation.3">
                  <p:embed/>
                </p:oleObj>
              </mc:Choice>
              <mc:Fallback>
                <p:oleObj name="方程式" r:id="rId13" imgW="8125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03648" y="5301208"/>
                        <a:ext cx="2032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447854"/>
              </p:ext>
            </p:extLst>
          </p:nvPr>
        </p:nvGraphicFramePr>
        <p:xfrm>
          <a:off x="3779912" y="5157192"/>
          <a:ext cx="2698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2" name="方程式" r:id="rId15" imgW="1079280" imgH="330120" progId="Equation.3">
                  <p:embed/>
                </p:oleObj>
              </mc:Choice>
              <mc:Fallback>
                <p:oleObj name="方程式" r:id="rId15" imgW="10792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79912" y="5157192"/>
                        <a:ext cx="2698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606865"/>
              </p:ext>
            </p:extLst>
          </p:nvPr>
        </p:nvGraphicFramePr>
        <p:xfrm>
          <a:off x="3635896" y="5949280"/>
          <a:ext cx="2857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3" name="方程式" r:id="rId17" imgW="1143000" imgH="330120" progId="Equation.3">
                  <p:embed/>
                </p:oleObj>
              </mc:Choice>
              <mc:Fallback>
                <p:oleObj name="方程式" r:id="rId17" imgW="11430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635896" y="5949280"/>
                        <a:ext cx="2857500" cy="825500"/>
                      </a:xfrm>
                      <a:prstGeom prst="rect">
                        <a:avLst/>
                      </a:prstGeom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1547664" y="6021288"/>
            <a:ext cx="2111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to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955091"/>
              </p:ext>
            </p:extLst>
          </p:nvPr>
        </p:nvGraphicFramePr>
        <p:xfrm>
          <a:off x="6804248" y="6089352"/>
          <a:ext cx="2190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4" name="方程式" r:id="rId19" imgW="876240" imgH="203040" progId="Equation.3">
                  <p:embed/>
                </p:oleObj>
              </mc:Choice>
              <mc:Fallback>
                <p:oleObj name="方程式" r:id="rId19" imgW="8762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804248" y="6089352"/>
                        <a:ext cx="2190750" cy="50800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8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12149" y="188640"/>
            <a:ext cx="73096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5-3. A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general relationships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for any function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complex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126211"/>
              </p:ext>
            </p:extLst>
          </p:nvPr>
        </p:nvGraphicFramePr>
        <p:xfrm>
          <a:off x="622222" y="1988840"/>
          <a:ext cx="8054234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7117"/>
                <a:gridCol w="40271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 Space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Fourier Transform Space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u/a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)/a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x-a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TW" sz="2800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sz="2800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800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iau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)/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dx</a:t>
                      </a:r>
                      <a:endParaRPr lang="zh-TW" alt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iu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2800" i="1" baseline="30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)/</a:t>
                      </a:r>
                      <a:r>
                        <a:rPr lang="en-US" altLang="zh-TW" sz="2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dx</a:t>
                      </a:r>
                      <a:r>
                        <a:rPr lang="en-US" altLang="zh-TW" sz="2800" i="1" baseline="30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sz="28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iu</a:t>
                      </a:r>
                      <a:r>
                        <a:rPr lang="en-US" altLang="zh-TW" sz="2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r>
                        <a:rPr lang="en-US" altLang="zh-TW" sz="2800" i="1" baseline="30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n</a:t>
                      </a:r>
                      <a:r>
                        <a:rPr lang="en-US" altLang="zh-TW" sz="2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44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15616" y="332656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87624" y="1052736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659777"/>
              </p:ext>
            </p:extLst>
          </p:nvPr>
        </p:nvGraphicFramePr>
        <p:xfrm>
          <a:off x="2179638" y="804863"/>
          <a:ext cx="323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方程式" r:id="rId3" imgW="1295280" imgH="431640" progId="Equation.3">
                  <p:embed/>
                </p:oleObj>
              </mc:Choice>
              <mc:Fallback>
                <p:oleObj name="方程式" r:id="rId3" imgW="1295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9638" y="804863"/>
                        <a:ext cx="3238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031291"/>
              </p:ext>
            </p:extLst>
          </p:nvPr>
        </p:nvGraphicFramePr>
        <p:xfrm>
          <a:off x="2163763" y="1811338"/>
          <a:ext cx="4635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方程式" r:id="rId5" imgW="1854000" imgH="330120" progId="Equation.3">
                  <p:embed/>
                </p:oleObj>
              </mc:Choice>
              <mc:Fallback>
                <p:oleObj name="方程式" r:id="rId5" imgW="18540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763" y="1811338"/>
                        <a:ext cx="4635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271909" y="2564904"/>
            <a:ext cx="1931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42374"/>
              </p:ext>
            </p:extLst>
          </p:nvPr>
        </p:nvGraphicFramePr>
        <p:xfrm>
          <a:off x="2195513" y="3101975"/>
          <a:ext cx="4984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方程式" r:id="rId7" imgW="1993680" imgH="419040" progId="Equation.3">
                  <p:embed/>
                </p:oleObj>
              </mc:Choice>
              <mc:Fallback>
                <p:oleObj name="方程式" r:id="rId7" imgW="19936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95513" y="3101975"/>
                        <a:ext cx="498475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300753"/>
              </p:ext>
            </p:extLst>
          </p:nvPr>
        </p:nvGraphicFramePr>
        <p:xfrm>
          <a:off x="2100263" y="4110038"/>
          <a:ext cx="51752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方程式" r:id="rId9" imgW="2070000" imgH="419040" progId="Equation.3">
                  <p:embed/>
                </p:oleObj>
              </mc:Choice>
              <mc:Fallback>
                <p:oleObj name="方程式" r:id="rId9" imgW="2070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00263" y="4110038"/>
                        <a:ext cx="517525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756501"/>
              </p:ext>
            </p:extLst>
          </p:nvPr>
        </p:nvGraphicFramePr>
        <p:xfrm>
          <a:off x="3707904" y="5085804"/>
          <a:ext cx="1651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方程式" r:id="rId11" imgW="660240" imgH="431640" progId="Equation.3">
                  <p:embed/>
                </p:oleObj>
              </mc:Choice>
              <mc:Fallback>
                <p:oleObj name="方程式" r:id="rId11" imgW="6602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07904" y="5085804"/>
                        <a:ext cx="16510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2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332656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431228"/>
              </p:ext>
            </p:extLst>
          </p:nvPr>
        </p:nvGraphicFramePr>
        <p:xfrm>
          <a:off x="1914525" y="333375"/>
          <a:ext cx="3968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7" name="方程式" r:id="rId3" imgW="1587240" imgH="228600" progId="Equation.3">
                  <p:embed/>
                </p:oleObj>
              </mc:Choice>
              <mc:Fallback>
                <p:oleObj name="方程式" r:id="rId3" imgW="15872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4525" y="333375"/>
                        <a:ext cx="3968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969250"/>
              </p:ext>
            </p:extLst>
          </p:nvPr>
        </p:nvGraphicFramePr>
        <p:xfrm>
          <a:off x="1854200" y="981075"/>
          <a:ext cx="5397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8" name="方程式" r:id="rId5" imgW="2158920" imgH="330120" progId="Equation.3">
                  <p:embed/>
                </p:oleObj>
              </mc:Choice>
              <mc:Fallback>
                <p:oleObj name="方程式" r:id="rId5" imgW="21589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4200" y="981075"/>
                        <a:ext cx="5397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271909" y="1772816"/>
            <a:ext cx="224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801097"/>
              </p:ext>
            </p:extLst>
          </p:nvPr>
        </p:nvGraphicFramePr>
        <p:xfrm>
          <a:off x="1819275" y="2459038"/>
          <a:ext cx="6508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9" name="方程式" r:id="rId7" imgW="2603160" imgH="330120" progId="Equation.3">
                  <p:embed/>
                </p:oleObj>
              </mc:Choice>
              <mc:Fallback>
                <p:oleObj name="方程式" r:id="rId7" imgW="26031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9275" y="2459038"/>
                        <a:ext cx="6508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140430"/>
              </p:ext>
            </p:extLst>
          </p:nvPr>
        </p:nvGraphicFramePr>
        <p:xfrm>
          <a:off x="1819275" y="3251200"/>
          <a:ext cx="5588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0" name="方程式" r:id="rId9" imgW="2234880" imgH="330120" progId="Equation.3">
                  <p:embed/>
                </p:oleObj>
              </mc:Choice>
              <mc:Fallback>
                <p:oleObj name="方程式" r:id="rId9" imgW="22348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19275" y="3251200"/>
                        <a:ext cx="5588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17750"/>
              </p:ext>
            </p:extLst>
          </p:nvPr>
        </p:nvGraphicFramePr>
        <p:xfrm>
          <a:off x="3779912" y="4077072"/>
          <a:ext cx="4032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1" name="方程式" r:id="rId11" imgW="1612800" imgH="330120" progId="Equation.3">
                  <p:embed/>
                </p:oleObj>
              </mc:Choice>
              <mc:Fallback>
                <p:oleObj name="方程式" r:id="rId11" imgW="16128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79912" y="4077072"/>
                        <a:ext cx="4032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5004048" y="4941168"/>
            <a:ext cx="266429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693489"/>
              </p:ext>
            </p:extLst>
          </p:nvPr>
        </p:nvGraphicFramePr>
        <p:xfrm>
          <a:off x="5923446" y="4979765"/>
          <a:ext cx="825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2" name="方程式" r:id="rId13" imgW="330120" imgH="215640" progId="Equation.3">
                  <p:embed/>
                </p:oleObj>
              </mc:Choice>
              <mc:Fallback>
                <p:oleObj name="方程式" r:id="rId13" imgW="330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23446" y="4979765"/>
                        <a:ext cx="8255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355414"/>
              </p:ext>
            </p:extLst>
          </p:nvPr>
        </p:nvGraphicFramePr>
        <p:xfrm>
          <a:off x="1917700" y="5589588"/>
          <a:ext cx="425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3" name="方程式" r:id="rId15" imgW="1701720" imgH="228600" progId="Equation.3">
                  <p:embed/>
                </p:oleObj>
              </mc:Choice>
              <mc:Fallback>
                <p:oleObj name="方程式" r:id="rId15" imgW="1701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17700" y="5589588"/>
                        <a:ext cx="425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369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332656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352118"/>
              </p:ext>
            </p:extLst>
          </p:nvPr>
        </p:nvGraphicFramePr>
        <p:xfrm>
          <a:off x="1966838" y="212502"/>
          <a:ext cx="3397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6" name="方程式" r:id="rId3" imgW="1358640" imgH="393480" progId="Equation.3">
                  <p:embed/>
                </p:oleObj>
              </mc:Choice>
              <mc:Fallback>
                <p:oleObj name="方程式" r:id="rId3" imgW="1358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6838" y="212502"/>
                        <a:ext cx="3397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865173"/>
              </p:ext>
            </p:extLst>
          </p:nvPr>
        </p:nvGraphicFramePr>
        <p:xfrm>
          <a:off x="1920974" y="1196752"/>
          <a:ext cx="4667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7" name="方程式" r:id="rId5" imgW="1866600" imgH="393480" progId="Equation.3">
                  <p:embed/>
                </p:oleObj>
              </mc:Choice>
              <mc:Fallback>
                <p:oleObj name="方程式" r:id="rId5" imgW="1866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20974" y="1196752"/>
                        <a:ext cx="4667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298414"/>
              </p:ext>
            </p:extLst>
          </p:nvPr>
        </p:nvGraphicFramePr>
        <p:xfrm>
          <a:off x="3288506" y="2276872"/>
          <a:ext cx="35877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8" name="方程式" r:id="rId7" imgW="1434960" imgH="583920" progId="Equation.3">
                  <p:embed/>
                </p:oleObj>
              </mc:Choice>
              <mc:Fallback>
                <p:oleObj name="方程式" r:id="rId7" imgW="143496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8506" y="2276872"/>
                        <a:ext cx="3587750" cy="146050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4499992" y="1628800"/>
            <a:ext cx="5277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40696"/>
              </p:ext>
            </p:extLst>
          </p:nvPr>
        </p:nvGraphicFramePr>
        <p:xfrm>
          <a:off x="1722438" y="3813175"/>
          <a:ext cx="7080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9" name="方程式" r:id="rId9" imgW="2831760" imgH="393480" progId="Equation.3">
                  <p:embed/>
                </p:oleObj>
              </mc:Choice>
              <mc:Fallback>
                <p:oleObj name="方程式" r:id="rId9" imgW="2831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22438" y="3813175"/>
                        <a:ext cx="7080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6228184" y="4509120"/>
            <a:ext cx="6480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02808"/>
              </p:ext>
            </p:extLst>
          </p:nvPr>
        </p:nvGraphicFramePr>
        <p:xfrm>
          <a:off x="1771650" y="4743450"/>
          <a:ext cx="69532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0" name="方程式" r:id="rId11" imgW="2781000" imgH="482400" progId="Equation.3">
                  <p:embed/>
                </p:oleObj>
              </mc:Choice>
              <mc:Fallback>
                <p:oleObj name="方程式" r:id="rId11" imgW="27810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71650" y="4743450"/>
                        <a:ext cx="695325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49962"/>
              </p:ext>
            </p:extLst>
          </p:nvPr>
        </p:nvGraphicFramePr>
        <p:xfrm>
          <a:off x="1555750" y="5805264"/>
          <a:ext cx="7397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1" name="方程式" r:id="rId13" imgW="2958840" imgH="393480" progId="Equation.3">
                  <p:embed/>
                </p:oleObj>
              </mc:Choice>
              <mc:Fallback>
                <p:oleObj name="方程式" r:id="rId13" imgW="29588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55750" y="5805264"/>
                        <a:ext cx="7397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7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434643"/>
              </p:ext>
            </p:extLst>
          </p:nvPr>
        </p:nvGraphicFramePr>
        <p:xfrm>
          <a:off x="1762125" y="260350"/>
          <a:ext cx="6985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" name="方程式" r:id="rId3" imgW="2793960" imgH="393480" progId="Equation.3">
                  <p:embed/>
                </p:oleObj>
              </mc:Choice>
              <mc:Fallback>
                <p:oleObj name="方程式" r:id="rId3" imgW="27939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2125" y="260350"/>
                        <a:ext cx="698500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5868144" y="1244600"/>
            <a:ext cx="23042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810596"/>
              </p:ext>
            </p:extLst>
          </p:nvPr>
        </p:nvGraphicFramePr>
        <p:xfrm>
          <a:off x="1907704" y="1844824"/>
          <a:ext cx="5810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方程式" r:id="rId5" imgW="2323800" imgH="393480" progId="Equation.3">
                  <p:embed/>
                </p:oleObj>
              </mc:Choice>
              <mc:Fallback>
                <p:oleObj name="方程式" r:id="rId5" imgW="2323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7704" y="1844824"/>
                        <a:ext cx="5810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84578"/>
              </p:ext>
            </p:extLst>
          </p:nvPr>
        </p:nvGraphicFramePr>
        <p:xfrm>
          <a:off x="6369397" y="1336674"/>
          <a:ext cx="1301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0" name="方程式" r:id="rId7" imgW="520560" imgH="203040" progId="Equation.3">
                  <p:embed/>
                </p:oleObj>
              </mc:Choice>
              <mc:Fallback>
                <p:oleObj name="方程式" r:id="rId7" imgW="520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69397" y="1336674"/>
                        <a:ext cx="1301750" cy="50800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680677"/>
              </p:ext>
            </p:extLst>
          </p:nvPr>
        </p:nvGraphicFramePr>
        <p:xfrm>
          <a:off x="2051720" y="2948806"/>
          <a:ext cx="3429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" name="方程式" r:id="rId9" imgW="1371600" imgH="393480" progId="Equation.3">
                  <p:embed/>
                </p:oleObj>
              </mc:Choice>
              <mc:Fallback>
                <p:oleObj name="方程式" r:id="rId9" imgW="1371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1720" y="2948806"/>
                        <a:ext cx="342900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34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73079" y="404664"/>
            <a:ext cx="6363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5-4. Fourier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 and diffraction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86413" y="989439"/>
            <a:ext cx="5670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point source or point aperture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403648" y="1574214"/>
            <a:ext cx="6790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small aperture in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1-D: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420535" y="2207766"/>
            <a:ext cx="56717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Fourier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Fraunhofer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3356992"/>
            <a:ext cx="1731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):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157344"/>
              </p:ext>
            </p:extLst>
          </p:nvPr>
        </p:nvGraphicFramePr>
        <p:xfrm>
          <a:off x="1500188" y="3933825"/>
          <a:ext cx="7048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方程式" r:id="rId3" imgW="2819160" imgH="330120" progId="Equation.3">
                  <p:embed/>
                </p:oleObj>
              </mc:Choice>
              <mc:Fallback>
                <p:oleObj name="方程式" r:id="rId3" imgW="28191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0188" y="3933825"/>
                        <a:ext cx="7048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6876256" y="4725144"/>
            <a:ext cx="151216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6084168" y="4725144"/>
            <a:ext cx="6480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084168" y="4653136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377117" y="4653136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843808" y="4932457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475656" y="5445224"/>
            <a:ext cx="4879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intensity is proportional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物件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443514"/>
              </p:ext>
            </p:extLst>
          </p:nvPr>
        </p:nvGraphicFramePr>
        <p:xfrm>
          <a:off x="6455186" y="5408166"/>
          <a:ext cx="171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方程式" r:id="rId5" imgW="685800" imgH="228600" progId="Equation.3">
                  <p:embed/>
                </p:oleObj>
              </mc:Choice>
              <mc:Fallback>
                <p:oleObj name="方程式" r:id="rId5" imgW="685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55186" y="5408166"/>
                        <a:ext cx="171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1501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403648" y="404664"/>
            <a:ext cx="2073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x-a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):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859719"/>
              </p:ext>
            </p:extLst>
          </p:nvPr>
        </p:nvGraphicFramePr>
        <p:xfrm>
          <a:off x="1370013" y="1017588"/>
          <a:ext cx="5302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方程式" r:id="rId3" imgW="2120760" imgH="330120" progId="Equation.3">
                  <p:embed/>
                </p:oleObj>
              </mc:Choice>
              <mc:Fallback>
                <p:oleObj name="方程式" r:id="rId3" imgW="21207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0013" y="1017588"/>
                        <a:ext cx="5302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475656" y="4690194"/>
            <a:ext cx="4879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intensity is proportional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82722"/>
              </p:ext>
            </p:extLst>
          </p:nvPr>
        </p:nvGraphicFramePr>
        <p:xfrm>
          <a:off x="6455186" y="4729708"/>
          <a:ext cx="171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方程式" r:id="rId5" imgW="685800" imgH="228600" progId="Equation.3">
                  <p:embed/>
                </p:oleObj>
              </mc:Choice>
              <mc:Fallback>
                <p:oleObj name="方程式" r:id="rId5" imgW="685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55186" y="4729708"/>
                        <a:ext cx="171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654169"/>
              </p:ext>
            </p:extLst>
          </p:nvPr>
        </p:nvGraphicFramePr>
        <p:xfrm>
          <a:off x="1387475" y="2459038"/>
          <a:ext cx="5111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" name="方程式" r:id="rId7" imgW="2044440" imgH="330120" progId="Equation.3">
                  <p:embed/>
                </p:oleObj>
              </mc:Choice>
              <mc:Fallback>
                <p:oleObj name="方程式" r:id="rId7" imgW="20444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87475" y="2459038"/>
                        <a:ext cx="5111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403648" y="1916832"/>
            <a:ext cx="206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989956"/>
              </p:ext>
            </p:extLst>
          </p:nvPr>
        </p:nvGraphicFramePr>
        <p:xfrm>
          <a:off x="2915816" y="3207651"/>
          <a:ext cx="4000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方程式" r:id="rId9" imgW="1600200" imgH="330120" progId="Equation.3">
                  <p:embed/>
                </p:oleObj>
              </mc:Choice>
              <mc:Fallback>
                <p:oleObj name="方程式" r:id="rId9" imgW="16002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15816" y="3207651"/>
                        <a:ext cx="4000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191187"/>
              </p:ext>
            </p:extLst>
          </p:nvPr>
        </p:nvGraphicFramePr>
        <p:xfrm>
          <a:off x="1525588" y="4170363"/>
          <a:ext cx="3206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方程式" r:id="rId11" imgW="1282680" imgH="228600" progId="Equation.3">
                  <p:embed/>
                </p:oleObj>
              </mc:Choice>
              <mc:Fallback>
                <p:oleObj name="方程式" r:id="rId11" imgW="1282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25588" y="4170363"/>
                        <a:ext cx="3206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463057" y="5398068"/>
            <a:ext cx="71775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 point source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</a:p>
          <a:p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phase difference.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374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332656"/>
            <a:ext cx="3044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a slit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058113"/>
              </p:ext>
            </p:extLst>
          </p:nvPr>
        </p:nvGraphicFramePr>
        <p:xfrm>
          <a:off x="1516777" y="836712"/>
          <a:ext cx="4191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6" name="方程式" r:id="rId3" imgW="1676160" imgH="457200" progId="Equation.3">
                  <p:embed/>
                </p:oleObj>
              </mc:Choice>
              <mc:Fallback>
                <p:oleObj name="方程式" r:id="rId3" imgW="16761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6777" y="836712"/>
                        <a:ext cx="41910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755596"/>
              </p:ext>
            </p:extLst>
          </p:nvPr>
        </p:nvGraphicFramePr>
        <p:xfrm>
          <a:off x="1462088" y="1989138"/>
          <a:ext cx="5429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方程式" r:id="rId5" imgW="2171520" imgH="330120" progId="Equation.3">
                  <p:embed/>
                </p:oleObj>
              </mc:Choice>
              <mc:Fallback>
                <p:oleObj name="方程式" r:id="rId5" imgW="21715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2088" y="1989138"/>
                        <a:ext cx="5429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368306"/>
              </p:ext>
            </p:extLst>
          </p:nvPr>
        </p:nvGraphicFramePr>
        <p:xfrm>
          <a:off x="1481658" y="3644900"/>
          <a:ext cx="67627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8" name="方程式" r:id="rId7" imgW="2705040" imgH="507960" progId="Equation.3">
                  <p:embed/>
                </p:oleObj>
              </mc:Choice>
              <mc:Fallback>
                <p:oleObj name="方程式" r:id="rId7" imgW="270504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1658" y="3644900"/>
                        <a:ext cx="676275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326501"/>
              </p:ext>
            </p:extLst>
          </p:nvPr>
        </p:nvGraphicFramePr>
        <p:xfrm>
          <a:off x="1475656" y="2708920"/>
          <a:ext cx="7588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方程式" r:id="rId9" imgW="3035160" imgH="393480" progId="Equation.3">
                  <p:embed/>
                </p:oleObj>
              </mc:Choice>
              <mc:Fallback>
                <p:oleObj name="方程式" r:id="rId9" imgW="30351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5656" y="2708920"/>
                        <a:ext cx="7588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483260" y="4941168"/>
            <a:ext cx="6617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c.f. the kinematic diffraction from a slit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1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332656"/>
            <a:ext cx="7894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3-D: the Fourier transform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function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147814"/>
              </p:ext>
            </p:extLst>
          </p:nvPr>
        </p:nvGraphicFramePr>
        <p:xfrm>
          <a:off x="1171575" y="908050"/>
          <a:ext cx="70167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方程式" r:id="rId3" imgW="2806560" imgH="482400" progId="Equation.3">
                  <p:embed/>
                </p:oleObj>
              </mc:Choice>
              <mc:Fallback>
                <p:oleObj name="方程式" r:id="rId3" imgW="28065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1575" y="908050"/>
                        <a:ext cx="701675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971600" y="2132856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22329"/>
              </p:ext>
            </p:extLst>
          </p:nvPr>
        </p:nvGraphicFramePr>
        <p:xfrm>
          <a:off x="3203848" y="2209631"/>
          <a:ext cx="2508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方程式" r:id="rId5" imgW="1002960" imgH="203040" progId="Equation.3">
                  <p:embed/>
                </p:oleObj>
              </mc:Choice>
              <mc:Fallback>
                <p:oleObj name="方程式" r:id="rId5" imgW="1002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3848" y="2209631"/>
                        <a:ext cx="2508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944042"/>
              </p:ext>
            </p:extLst>
          </p:nvPr>
        </p:nvGraphicFramePr>
        <p:xfrm>
          <a:off x="6228184" y="2191503"/>
          <a:ext cx="2667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方程式" r:id="rId7" imgW="1066680" imgH="177480" progId="Equation.3">
                  <p:embed/>
                </p:oleObj>
              </mc:Choice>
              <mc:Fallback>
                <p:oleObj name="方程式" r:id="rId7" imgW="1066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28184" y="2191503"/>
                        <a:ext cx="2667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1043608" y="2852936"/>
            <a:ext cx="67858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ux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wz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scalar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of         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following conditions are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met!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5940152" y="1511720"/>
            <a:ext cx="93610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094940"/>
              </p:ext>
            </p:extLst>
          </p:nvPr>
        </p:nvGraphicFramePr>
        <p:xfrm>
          <a:off x="2987824" y="3391545"/>
          <a:ext cx="730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方程式" r:id="rId9" imgW="291960" imgH="177480" progId="Equation.3">
                  <p:embed/>
                </p:oleObj>
              </mc:Choice>
              <mc:Fallback>
                <p:oleObj name="方程式" r:id="rId9" imgW="2919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7824" y="3391545"/>
                        <a:ext cx="7302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235778"/>
              </p:ext>
            </p:extLst>
          </p:nvPr>
        </p:nvGraphicFramePr>
        <p:xfrm>
          <a:off x="2236976" y="4452313"/>
          <a:ext cx="419100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方程式" r:id="rId11" imgW="1676160" imgH="647640" progId="Equation.3">
                  <p:embed/>
                </p:oleObj>
              </mc:Choice>
              <mc:Fallback>
                <p:oleObj name="方程式" r:id="rId11" imgW="167616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36976" y="4452313"/>
                        <a:ext cx="4191000" cy="161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547042"/>
              </p:ext>
            </p:extLst>
          </p:nvPr>
        </p:nvGraphicFramePr>
        <p:xfrm>
          <a:off x="2583160" y="6192838"/>
          <a:ext cx="3429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方程式" r:id="rId13" imgW="1371600" imgH="203040" progId="Equation.3">
                  <p:embed/>
                </p:oleObj>
              </mc:Choice>
              <mc:Fallback>
                <p:oleObj name="方程式" r:id="rId13" imgW="13716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83160" y="6192838"/>
                        <a:ext cx="3429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7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83260" y="404664"/>
            <a:ext cx="6617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c.f. the kinematic diffraction from a slit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547664" y="1196752"/>
            <a:ext cx="3239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4 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ppt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p.28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621823"/>
              </p:ext>
            </p:extLst>
          </p:nvPr>
        </p:nvGraphicFramePr>
        <p:xfrm>
          <a:off x="1746250" y="3884910"/>
          <a:ext cx="2825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方程式" r:id="rId3" imgW="1130040" imgH="393480" progId="Equation.3">
                  <p:embed/>
                </p:oleObj>
              </mc:Choice>
              <mc:Fallback>
                <p:oleObj name="方程式" r:id="rId3" imgW="1130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6250" y="3884910"/>
                        <a:ext cx="2825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170407"/>
              </p:ext>
            </p:extLst>
          </p:nvPr>
        </p:nvGraphicFramePr>
        <p:xfrm>
          <a:off x="1835696" y="4821014"/>
          <a:ext cx="6223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方程式" r:id="rId5" imgW="2489040" imgH="393480" progId="Equation.3">
                  <p:embed/>
                </p:oleObj>
              </mc:Choice>
              <mc:Fallback>
                <p:oleObj name="方程式" r:id="rId5" imgW="248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821014"/>
                        <a:ext cx="622300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190527"/>
              </p:ext>
            </p:extLst>
          </p:nvPr>
        </p:nvGraphicFramePr>
        <p:xfrm>
          <a:off x="1835696" y="5685110"/>
          <a:ext cx="1936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方程式" r:id="rId7" imgW="774360" imgH="393480" progId="Equation.3">
                  <p:embed/>
                </p:oleObj>
              </mc:Choice>
              <mc:Fallback>
                <p:oleObj name="方程式" r:id="rId7" imgW="774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5696" y="5685110"/>
                        <a:ext cx="1936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57550"/>
              </p:ext>
            </p:extLst>
          </p:nvPr>
        </p:nvGraphicFramePr>
        <p:xfrm>
          <a:off x="1826591" y="1845666"/>
          <a:ext cx="45720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方程式" r:id="rId9" imgW="1828800" imgH="787320" progId="Equation.3">
                  <p:embed/>
                </p:oleObj>
              </mc:Choice>
              <mc:Fallback>
                <p:oleObj name="方程式" r:id="rId9" imgW="182880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6591" y="1845666"/>
                        <a:ext cx="4572000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9902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15616" y="332656"/>
            <a:ext cx="5950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(iii) a periodic array of narrow slits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132940"/>
              </p:ext>
            </p:extLst>
          </p:nvPr>
        </p:nvGraphicFramePr>
        <p:xfrm>
          <a:off x="1907704" y="981348"/>
          <a:ext cx="323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方程式" r:id="rId3" imgW="1295280" imgH="431640" progId="Equation.3">
                  <p:embed/>
                </p:oleObj>
              </mc:Choice>
              <mc:Fallback>
                <p:oleObj name="方程式" r:id="rId3" imgW="1295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981348"/>
                        <a:ext cx="3238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圖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908720"/>
            <a:ext cx="3822500" cy="1816216"/>
          </a:xfrm>
          <a:prstGeom prst="rect">
            <a:avLst/>
          </a:prstGeom>
        </p:spPr>
      </p:pic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9240"/>
              </p:ext>
            </p:extLst>
          </p:nvPr>
        </p:nvGraphicFramePr>
        <p:xfrm>
          <a:off x="1462088" y="2387600"/>
          <a:ext cx="5429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4" name="方程式" r:id="rId6" imgW="2171520" imgH="330120" progId="Equation.3">
                  <p:embed/>
                </p:oleObj>
              </mc:Choice>
              <mc:Fallback>
                <p:oleObj name="方程式" r:id="rId6" imgW="21715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2088" y="2387600"/>
                        <a:ext cx="5429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398676"/>
              </p:ext>
            </p:extLst>
          </p:nvPr>
        </p:nvGraphicFramePr>
        <p:xfrm>
          <a:off x="1475656" y="3140968"/>
          <a:ext cx="52387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5" name="方程式" r:id="rId8" imgW="2095200" imgH="457200" progId="Equation.3">
                  <p:embed/>
                </p:oleObj>
              </mc:Choice>
              <mc:Fallback>
                <p:oleObj name="方程式" r:id="rId8" imgW="2095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5656" y="3140968"/>
                        <a:ext cx="523875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076218"/>
              </p:ext>
            </p:extLst>
          </p:nvPr>
        </p:nvGraphicFramePr>
        <p:xfrm>
          <a:off x="1475656" y="4221088"/>
          <a:ext cx="5016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6" name="方程式" r:id="rId10" imgW="2006280" imgH="431640" progId="Equation.3">
                  <p:embed/>
                </p:oleObj>
              </mc:Choice>
              <mc:Fallback>
                <p:oleObj name="方程式" r:id="rId10" imgW="2006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75656" y="4221088"/>
                        <a:ext cx="5016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44180"/>
              </p:ext>
            </p:extLst>
          </p:nvPr>
        </p:nvGraphicFramePr>
        <p:xfrm>
          <a:off x="1555948" y="5229820"/>
          <a:ext cx="704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" name="方程式" r:id="rId12" imgW="2819160" imgH="431640" progId="Equation.3">
                  <p:embed/>
                </p:oleObj>
              </mc:Choice>
              <mc:Fallback>
                <p:oleObj name="方程式" r:id="rId12" imgW="28191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55948" y="5229820"/>
                        <a:ext cx="7048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526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24406"/>
              </p:ext>
            </p:extLst>
          </p:nvPr>
        </p:nvGraphicFramePr>
        <p:xfrm>
          <a:off x="1259632" y="117252"/>
          <a:ext cx="2476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方程式" r:id="rId3" imgW="990360" imgH="431640" progId="Equation.3">
                  <p:embed/>
                </p:oleObj>
              </mc:Choice>
              <mc:Fallback>
                <p:oleObj name="方程式" r:id="rId3" imgW="9903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17252"/>
                        <a:ext cx="2476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312728"/>
              </p:ext>
            </p:extLst>
          </p:nvPr>
        </p:nvGraphicFramePr>
        <p:xfrm>
          <a:off x="1507182" y="1216025"/>
          <a:ext cx="6953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方程式" r:id="rId5" imgW="2781000" imgH="431640" progId="Equation.3">
                  <p:embed/>
                </p:oleObj>
              </mc:Choice>
              <mc:Fallback>
                <p:oleObj name="方程式" r:id="rId5" imgW="2781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7182" y="1216025"/>
                        <a:ext cx="69532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4572000" y="2295219"/>
            <a:ext cx="165618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80090"/>
              </p:ext>
            </p:extLst>
          </p:nvPr>
        </p:nvGraphicFramePr>
        <p:xfrm>
          <a:off x="4657700" y="2204864"/>
          <a:ext cx="1714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方程式" r:id="rId7" imgW="685800" imgH="431640" progId="Equation.3">
                  <p:embed/>
                </p:oleObj>
              </mc:Choice>
              <mc:Fallback>
                <p:oleObj name="方程式" r:id="rId7" imgW="685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7700" y="2204864"/>
                        <a:ext cx="1714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050316"/>
              </p:ext>
            </p:extLst>
          </p:nvPr>
        </p:nvGraphicFramePr>
        <p:xfrm>
          <a:off x="1547664" y="3284984"/>
          <a:ext cx="5334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方程式" r:id="rId9" imgW="2133360" imgH="431640" progId="Equation.3">
                  <p:embed/>
                </p:oleObj>
              </mc:Choice>
              <mc:Fallback>
                <p:oleObj name="方程式" r:id="rId9" imgW="21333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3284984"/>
                        <a:ext cx="53340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923432"/>
              </p:ext>
            </p:extLst>
          </p:nvPr>
        </p:nvGraphicFramePr>
        <p:xfrm>
          <a:off x="1619672" y="4532982"/>
          <a:ext cx="4794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0" name="方程式" r:id="rId11" imgW="1917360" imgH="393480" progId="Equation.3">
                  <p:embed/>
                </p:oleObj>
              </mc:Choice>
              <mc:Fallback>
                <p:oleObj name="方程式" r:id="rId11" imgW="1917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9672" y="4532982"/>
                        <a:ext cx="4794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685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84500"/>
              </p:ext>
            </p:extLst>
          </p:nvPr>
        </p:nvGraphicFramePr>
        <p:xfrm>
          <a:off x="1534336" y="1340768"/>
          <a:ext cx="4794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9" name="方程式" r:id="rId3" imgW="1917360" imgH="393480" progId="Equation.3">
                  <p:embed/>
                </p:oleObj>
              </mc:Choice>
              <mc:Fallback>
                <p:oleObj name="方程式" r:id="rId3" imgW="1917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4336" y="1340768"/>
                        <a:ext cx="47942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115616" y="323945"/>
            <a:ext cx="1988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244008"/>
              </p:ext>
            </p:extLst>
          </p:nvPr>
        </p:nvGraphicFramePr>
        <p:xfrm>
          <a:off x="2339752" y="913487"/>
          <a:ext cx="1492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0" name="方程式" r:id="rId5" imgW="596880" imgH="203040" progId="Equation.3">
                  <p:embed/>
                </p:oleObj>
              </mc:Choice>
              <mc:Fallback>
                <p:oleObj name="方程式" r:id="rId5" imgW="596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9752" y="913487"/>
                        <a:ext cx="1492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514012" y="836712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550761"/>
              </p:ext>
            </p:extLst>
          </p:nvPr>
        </p:nvGraphicFramePr>
        <p:xfrm>
          <a:off x="1547664" y="2393940"/>
          <a:ext cx="49212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1" name="方程式" r:id="rId7" imgW="1968480" imgH="444240" progId="Equation.3">
                  <p:embed/>
                </p:oleObj>
              </mc:Choice>
              <mc:Fallback>
                <p:oleObj name="方程式" r:id="rId7" imgW="19684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47664" y="2393940"/>
                        <a:ext cx="49212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2843808" y="3501008"/>
            <a:ext cx="302433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4067944" y="3577198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135330"/>
              </p:ext>
            </p:extLst>
          </p:nvPr>
        </p:nvGraphicFramePr>
        <p:xfrm>
          <a:off x="6764190" y="2695565"/>
          <a:ext cx="190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2" name="方程式" r:id="rId9" imgW="761760" imgH="203040" progId="Equation.3">
                  <p:embed/>
                </p:oleObj>
              </mc:Choice>
              <mc:Fallback>
                <p:oleObj name="方程式" r:id="rId9" imgW="7617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64190" y="2695565"/>
                        <a:ext cx="1905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42176"/>
              </p:ext>
            </p:extLst>
          </p:nvPr>
        </p:nvGraphicFramePr>
        <p:xfrm>
          <a:off x="2373404" y="4225855"/>
          <a:ext cx="1492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3" name="方程式" r:id="rId11" imgW="596880" imgH="203040" progId="Equation.3">
                  <p:embed/>
                </p:oleObj>
              </mc:Choice>
              <mc:Fallback>
                <p:oleObj name="方程式" r:id="rId11" imgW="596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73404" y="4225855"/>
                        <a:ext cx="1492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1547664" y="4149080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405855"/>
              </p:ext>
            </p:extLst>
          </p:nvPr>
        </p:nvGraphicFramePr>
        <p:xfrm>
          <a:off x="4225694" y="4230395"/>
          <a:ext cx="2000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4" name="方程式" r:id="rId13" imgW="799920" imgH="203040" progId="Equation.3">
                  <p:embed/>
                </p:oleObj>
              </mc:Choice>
              <mc:Fallback>
                <p:oleObj name="方程式" r:id="rId13" imgW="7999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25694" y="4230395"/>
                        <a:ext cx="2000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598642" y="4797152"/>
            <a:ext cx="4341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occurs at the condition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物件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620727"/>
              </p:ext>
            </p:extLst>
          </p:nvPr>
        </p:nvGraphicFramePr>
        <p:xfrm>
          <a:off x="1835696" y="5449788"/>
          <a:ext cx="5429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5" name="方程式" r:id="rId15" imgW="2171520" imgH="228600" progId="Equation.3">
                  <p:embed/>
                </p:oleObj>
              </mc:Choice>
              <mc:Fallback>
                <p:oleObj name="方程式" r:id="rId15" imgW="21715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35696" y="5449788"/>
                        <a:ext cx="54292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6811"/>
              </p:ext>
            </p:extLst>
          </p:nvPr>
        </p:nvGraphicFramePr>
        <p:xfrm>
          <a:off x="2051720" y="6224860"/>
          <a:ext cx="2317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6" name="方程式" r:id="rId17" imgW="927000" imgH="177480" progId="Equation.3">
                  <p:embed/>
                </p:oleObj>
              </mc:Choice>
              <mc:Fallback>
                <p:oleObj name="方程式" r:id="rId17" imgW="9270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051720" y="6224860"/>
                        <a:ext cx="23177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字方塊 20"/>
          <p:cNvSpPr txBox="1"/>
          <p:nvPr/>
        </p:nvSpPr>
        <p:spPr>
          <a:xfrm>
            <a:off x="7002473" y="6156593"/>
            <a:ext cx="1745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integer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699695"/>
              </p:ext>
            </p:extLst>
          </p:nvPr>
        </p:nvGraphicFramePr>
        <p:xfrm>
          <a:off x="4932040" y="6224588"/>
          <a:ext cx="1555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7" name="方程式" r:id="rId19" imgW="622080" imgH="177480" progId="Equation.3">
                  <p:embed/>
                </p:oleObj>
              </mc:Choice>
              <mc:Fallback>
                <p:oleObj name="方程式" r:id="rId19" imgW="6220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32040" y="6224588"/>
                        <a:ext cx="15557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5116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59632" y="188640"/>
            <a:ext cx="2730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03997"/>
              </p:ext>
            </p:extLst>
          </p:nvPr>
        </p:nvGraphicFramePr>
        <p:xfrm>
          <a:off x="1619672" y="774173"/>
          <a:ext cx="323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5" name="方程式" r:id="rId3" imgW="1295280" imgH="431640" progId="Equation.3">
                  <p:embed/>
                </p:oleObj>
              </mc:Choice>
              <mc:Fallback>
                <p:oleObj name="方程式" r:id="rId3" imgW="1295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774173"/>
                        <a:ext cx="3238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795648"/>
              </p:ext>
            </p:extLst>
          </p:nvPr>
        </p:nvGraphicFramePr>
        <p:xfrm>
          <a:off x="3493120" y="1877194"/>
          <a:ext cx="2159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6" name="方程式" r:id="rId5" imgW="863280" imgH="419040" progId="Equation.3">
                  <p:embed/>
                </p:oleObj>
              </mc:Choice>
              <mc:Fallback>
                <p:oleObj name="方程式" r:id="rId5" imgW="8632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3120" y="1877194"/>
                        <a:ext cx="215900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619672" y="2060848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03648" y="3068960"/>
            <a:ext cx="7416824" cy="3600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333603"/>
              </p:ext>
            </p:extLst>
          </p:nvPr>
        </p:nvGraphicFramePr>
        <p:xfrm>
          <a:off x="1628500" y="4460633"/>
          <a:ext cx="4318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7" name="方程式" r:id="rId7" imgW="1726920" imgH="330120" progId="Equation.3">
                  <p:embed/>
                </p:oleObj>
              </mc:Choice>
              <mc:Fallback>
                <p:oleObj name="方程式" r:id="rId7" imgW="17269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28500" y="4460633"/>
                        <a:ext cx="4318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516216" y="4613498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642094"/>
              </p:ext>
            </p:extLst>
          </p:nvPr>
        </p:nvGraphicFramePr>
        <p:xfrm>
          <a:off x="7287964" y="4681562"/>
          <a:ext cx="1460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8" name="方程式" r:id="rId9" imgW="583920" imgH="203040" progId="Equation.3">
                  <p:embed/>
                </p:oleObj>
              </mc:Choice>
              <mc:Fallback>
                <p:oleObj name="方程式" r:id="rId9" imgW="5839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87964" y="4681562"/>
                        <a:ext cx="1460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810050"/>
              </p:ext>
            </p:extLst>
          </p:nvPr>
        </p:nvGraphicFramePr>
        <p:xfrm>
          <a:off x="1691680" y="5405586"/>
          <a:ext cx="5334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9" name="方程式" r:id="rId11" imgW="2133360" imgH="419040" progId="Equation.3">
                  <p:embed/>
                </p:oleObj>
              </mc:Choice>
              <mc:Fallback>
                <p:oleObj name="方程式" r:id="rId11" imgW="2133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91680" y="5405586"/>
                        <a:ext cx="533400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870641"/>
              </p:ext>
            </p:extLst>
          </p:nvPr>
        </p:nvGraphicFramePr>
        <p:xfrm>
          <a:off x="6413698" y="3356992"/>
          <a:ext cx="2190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0" name="方程式" r:id="rId13" imgW="876240" imgH="330120" progId="Equation.3">
                  <p:embed/>
                </p:oleObj>
              </mc:Choice>
              <mc:Fallback>
                <p:oleObj name="方程式" r:id="rId13" imgW="8762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13698" y="3356992"/>
                        <a:ext cx="2190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020136"/>
              </p:ext>
            </p:extLst>
          </p:nvPr>
        </p:nvGraphicFramePr>
        <p:xfrm>
          <a:off x="1691680" y="3198813"/>
          <a:ext cx="3270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1" name="方程式" r:id="rId15" imgW="1307880" imgH="457200" progId="Equation.3">
                  <p:embed/>
                </p:oleObj>
              </mc:Choice>
              <mc:Fallback>
                <p:oleObj name="方程式" r:id="rId15" imgW="13078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691680" y="3198813"/>
                        <a:ext cx="327025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1403648" y="3068960"/>
            <a:ext cx="7416824" cy="139167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846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59632" y="251937"/>
            <a:ext cx="5458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Fourier transform of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171369"/>
              </p:ext>
            </p:extLst>
          </p:nvPr>
        </p:nvGraphicFramePr>
        <p:xfrm>
          <a:off x="1460078" y="836613"/>
          <a:ext cx="6064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方程式" r:id="rId3" imgW="2425680" imgH="431640" progId="Equation.3">
                  <p:embed/>
                </p:oleObj>
              </mc:Choice>
              <mc:Fallback>
                <p:oleObj name="方程式" r:id="rId3" imgW="24256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0078" y="836613"/>
                        <a:ext cx="60642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226180"/>
              </p:ext>
            </p:extLst>
          </p:nvPr>
        </p:nvGraphicFramePr>
        <p:xfrm>
          <a:off x="1547664" y="1988840"/>
          <a:ext cx="3492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方程式" r:id="rId5" imgW="1396800" imgH="431640" progId="Equation.3">
                  <p:embed/>
                </p:oleObj>
              </mc:Choice>
              <mc:Fallback>
                <p:oleObj name="方程式" r:id="rId5" imgW="1396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664" y="1988840"/>
                        <a:ext cx="3492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508104" y="2204244"/>
            <a:ext cx="213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34104" y="3356471"/>
            <a:ext cx="74142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equally spaced delta functions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</a:p>
          <a:p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space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equally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spaced delta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space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40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191542"/>
            <a:ext cx="78678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periodic 3-D lattice in real space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253640"/>
              </p:ext>
            </p:extLst>
          </p:nvPr>
        </p:nvGraphicFramePr>
        <p:xfrm>
          <a:off x="1403648" y="1196752"/>
          <a:ext cx="6731001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4" name="方程式" r:id="rId3" imgW="2692080" imgH="444240" progId="Equation.3">
                  <p:embed/>
                </p:oleObj>
              </mc:Choice>
              <mc:Fallback>
                <p:oleObj name="方程式" r:id="rId3" imgW="26920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196752"/>
                        <a:ext cx="6731001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0526"/>
              </p:ext>
            </p:extLst>
          </p:nvPr>
        </p:nvGraphicFramePr>
        <p:xfrm>
          <a:off x="1387475" y="2320809"/>
          <a:ext cx="2603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5" name="方程式" r:id="rId5" imgW="1041120" imgH="203040" progId="Equation.3">
                  <p:embed/>
                </p:oleObj>
              </mc:Choice>
              <mc:Fallback>
                <p:oleObj name="方程式" r:id="rId5" imgW="1041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87475" y="2320809"/>
                        <a:ext cx="2603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32513"/>
              </p:ext>
            </p:extLst>
          </p:nvPr>
        </p:nvGraphicFramePr>
        <p:xfrm>
          <a:off x="1115616" y="2896947"/>
          <a:ext cx="79692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6" name="方程式" r:id="rId7" imgW="3187440" imgH="482400" progId="Equation.3">
                  <p:embed/>
                </p:oleObj>
              </mc:Choice>
              <mc:Fallback>
                <p:oleObj name="方程式" r:id="rId7" imgW="31874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5616" y="2896947"/>
                        <a:ext cx="796925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432692"/>
              </p:ext>
            </p:extLst>
          </p:nvPr>
        </p:nvGraphicFramePr>
        <p:xfrm>
          <a:off x="1547664" y="4193711"/>
          <a:ext cx="67627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方程式" r:id="rId9" imgW="2705040" imgH="431640" progId="Equation.3">
                  <p:embed/>
                </p:oleObj>
              </mc:Choice>
              <mc:Fallback>
                <p:oleObj name="方程式" r:id="rId9" imgW="27050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4193711"/>
                        <a:ext cx="67627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115616" y="5445224"/>
            <a:ext cx="67858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equivalent to a periodic lattice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lattice (1/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873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9592" y="260648"/>
            <a:ext cx="5299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Arbitrary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 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01998"/>
              </p:ext>
            </p:extLst>
          </p:nvPr>
        </p:nvGraphicFramePr>
        <p:xfrm>
          <a:off x="1475656" y="845423"/>
          <a:ext cx="3111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方程式" r:id="rId3" imgW="1244520" imgH="431640" progId="Equation.3">
                  <p:embed/>
                </p:oleObj>
              </mc:Choice>
              <mc:Fallback>
                <p:oleObj name="方程式" r:id="rId3" imgW="12445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845423"/>
                        <a:ext cx="3111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845423"/>
            <a:ext cx="2545876" cy="452779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204918" y="5542492"/>
            <a:ext cx="2759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http://en.wikipedia.org/wiki/Fourier_series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862125"/>
              </p:ext>
            </p:extLst>
          </p:nvPr>
        </p:nvGraphicFramePr>
        <p:xfrm>
          <a:off x="1331640" y="1988840"/>
          <a:ext cx="2603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7" name="方程式" r:id="rId7" imgW="1041120" imgH="203040" progId="Equation.3">
                  <p:embed/>
                </p:oleObj>
              </mc:Choice>
              <mc:Fallback>
                <p:oleObj name="方程式" r:id="rId7" imgW="1041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640" y="1988840"/>
                        <a:ext cx="2603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988612"/>
              </p:ext>
            </p:extLst>
          </p:nvPr>
        </p:nvGraphicFramePr>
        <p:xfrm>
          <a:off x="1406295" y="2420888"/>
          <a:ext cx="4286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" name="方程式" r:id="rId9" imgW="1714320" imgH="457200" progId="Equation.3">
                  <p:embed/>
                </p:oleObj>
              </mc:Choice>
              <mc:Fallback>
                <p:oleObj name="方程式" r:id="rId9" imgW="17143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6295" y="2420888"/>
                        <a:ext cx="428625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736393"/>
              </p:ext>
            </p:extLst>
          </p:nvPr>
        </p:nvGraphicFramePr>
        <p:xfrm>
          <a:off x="1406295" y="3443455"/>
          <a:ext cx="3873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9" name="方程式" r:id="rId11" imgW="1549080" imgH="431640" progId="Equation.3">
                  <p:embed/>
                </p:oleObj>
              </mc:Choice>
              <mc:Fallback>
                <p:oleObj name="方程式" r:id="rId11" imgW="15490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06295" y="3443455"/>
                        <a:ext cx="3873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341333"/>
              </p:ext>
            </p:extLst>
          </p:nvPr>
        </p:nvGraphicFramePr>
        <p:xfrm>
          <a:off x="1488306" y="4437732"/>
          <a:ext cx="35877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0" name="方程式" r:id="rId13" imgW="1434960" imgH="431640" progId="Equation.3">
                  <p:embed/>
                </p:oleObj>
              </mc:Choice>
              <mc:Fallback>
                <p:oleObj name="方程式" r:id="rId13" imgW="14349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88306" y="4437732"/>
                        <a:ext cx="35877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99991"/>
              </p:ext>
            </p:extLst>
          </p:nvPr>
        </p:nvGraphicFramePr>
        <p:xfrm>
          <a:off x="1475656" y="5518150"/>
          <a:ext cx="2603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1" name="方程式" r:id="rId15" imgW="1041120" imgH="431640" progId="Equation.3">
                  <p:embed/>
                </p:oleObj>
              </mc:Choice>
              <mc:Fallback>
                <p:oleObj name="方程式" r:id="rId15" imgW="10411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75656" y="5518150"/>
                        <a:ext cx="2603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020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1043608" y="404664"/>
            <a:ext cx="76077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；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diffracted amplitude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represented by a set of delta functions </a:t>
            </a: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equally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spaced with separation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delta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has “weight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Fourier coefficient.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2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332656"/>
            <a:ext cx="3090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5-5.  Convolution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15616" y="917431"/>
            <a:ext cx="71929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convolution integral of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defined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583602"/>
              </p:ext>
            </p:extLst>
          </p:nvPr>
        </p:nvGraphicFramePr>
        <p:xfrm>
          <a:off x="1218856" y="1916832"/>
          <a:ext cx="6540501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方程式" r:id="rId3" imgW="2616120" imgH="330120" progId="Equation.3">
                  <p:embed/>
                </p:oleObj>
              </mc:Choice>
              <mc:Fallback>
                <p:oleObj name="方程式" r:id="rId3" imgW="26161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8856" y="1916832"/>
                        <a:ext cx="6540501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616" y="2996952"/>
            <a:ext cx="3415014" cy="146975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6159" y="2931298"/>
            <a:ext cx="3415014" cy="157782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19248" y="4605398"/>
            <a:ext cx="3505504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5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15616" y="404664"/>
            <a:ext cx="2104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Therefore, 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755218"/>
              </p:ext>
            </p:extLst>
          </p:nvPr>
        </p:nvGraphicFramePr>
        <p:xfrm>
          <a:off x="1907704" y="947316"/>
          <a:ext cx="5429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方程式" r:id="rId3" imgW="2171520" imgH="330120" progId="Equation.3">
                  <p:embed/>
                </p:oleObj>
              </mc:Choice>
              <mc:Fallback>
                <p:oleObj name="方程式" r:id="rId3" imgW="21715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947316"/>
                        <a:ext cx="5429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403648" y="1783783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vector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3200" kern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altLang="zh-TW" sz="32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a vector in “Fourier transform space”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786638"/>
              </p:ext>
            </p:extLst>
          </p:nvPr>
        </p:nvGraphicFramePr>
        <p:xfrm>
          <a:off x="3220166" y="1867220"/>
          <a:ext cx="31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方程式" r:id="rId5" imgW="126720" imgH="177480" progId="Equation.3">
                  <p:embed/>
                </p:oleObj>
              </mc:Choice>
              <mc:Fallback>
                <p:oleObj name="方程式" r:id="rId5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20166" y="1867220"/>
                        <a:ext cx="317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043608" y="2996952"/>
            <a:ext cx="7411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inverse Fourier transform in 3-D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space: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5220"/>
              </p:ext>
            </p:extLst>
          </p:nvPr>
        </p:nvGraphicFramePr>
        <p:xfrm>
          <a:off x="1828800" y="3611563"/>
          <a:ext cx="5588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方程式" r:id="rId7" imgW="2234880" imgH="330120" progId="Equation.3">
                  <p:embed/>
                </p:oleObj>
              </mc:Choice>
              <mc:Fallback>
                <p:oleObj name="方程式" r:id="rId7" imgW="22348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28800" y="3611563"/>
                        <a:ext cx="5588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12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12315" y="332656"/>
            <a:ext cx="2163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87624" y="980728"/>
            <a:ext cx="6236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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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437067"/>
              </p:ext>
            </p:extLst>
          </p:nvPr>
        </p:nvGraphicFramePr>
        <p:xfrm>
          <a:off x="1631899" y="1628800"/>
          <a:ext cx="6540501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方程式" r:id="rId3" imgW="2616120" imgH="330120" progId="Equation.3">
                  <p:embed/>
                </p:oleObj>
              </mc:Choice>
              <mc:Fallback>
                <p:oleObj name="方程式" r:id="rId3" imgW="26161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1899" y="1628800"/>
                        <a:ext cx="6540501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763688" y="2636912"/>
            <a:ext cx="224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128209"/>
              </p:ext>
            </p:extLst>
          </p:nvPr>
        </p:nvGraphicFramePr>
        <p:xfrm>
          <a:off x="1631899" y="3239367"/>
          <a:ext cx="6159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3" name="方程式" r:id="rId5" imgW="2463480" imgH="330120" progId="Equation.3">
                  <p:embed/>
                </p:oleObj>
              </mc:Choice>
              <mc:Fallback>
                <p:oleObj name="方程式" r:id="rId5" imgW="24634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1899" y="3239367"/>
                        <a:ext cx="6159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214252"/>
              </p:ext>
            </p:extLst>
          </p:nvPr>
        </p:nvGraphicFramePr>
        <p:xfrm>
          <a:off x="1619672" y="4077072"/>
          <a:ext cx="5302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4" name="方程式" r:id="rId7" imgW="2120760" imgH="330120" progId="Equation.3">
                  <p:embed/>
                </p:oleObj>
              </mc:Choice>
              <mc:Fallback>
                <p:oleObj name="方程式" r:id="rId7" imgW="21207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9672" y="4077072"/>
                        <a:ext cx="5302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987463"/>
              </p:ext>
            </p:extLst>
          </p:nvPr>
        </p:nvGraphicFramePr>
        <p:xfrm>
          <a:off x="4006850" y="4965700"/>
          <a:ext cx="2159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5" name="方程式" r:id="rId9" imgW="863280" imgH="203040" progId="Equation.3">
                  <p:embed/>
                </p:oleObj>
              </mc:Choice>
              <mc:Fallback>
                <p:oleObj name="方程式" r:id="rId9" imgW="863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06850" y="4965700"/>
                        <a:ext cx="2159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3851920" y="4849934"/>
            <a:ext cx="295232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4094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404664"/>
            <a:ext cx="246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Prove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01992"/>
              </p:ext>
            </p:extLst>
          </p:nvPr>
        </p:nvGraphicFramePr>
        <p:xfrm>
          <a:off x="3851920" y="472728"/>
          <a:ext cx="298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2" name="方程式" r:id="rId3" imgW="1193760" imgH="203040" progId="Equation.3">
                  <p:embed/>
                </p:oleObj>
              </mc:Choice>
              <mc:Fallback>
                <p:oleObj name="方程式" r:id="rId3" imgW="11937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472728"/>
                        <a:ext cx="2984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357644"/>
              </p:ext>
            </p:extLst>
          </p:nvPr>
        </p:nvGraphicFramePr>
        <p:xfrm>
          <a:off x="1763688" y="975600"/>
          <a:ext cx="5492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3" name="方程式" r:id="rId5" imgW="2197080" imgH="330120" progId="Equation.3">
                  <p:embed/>
                </p:oleObj>
              </mc:Choice>
              <mc:Fallback>
                <p:oleObj name="方程式" r:id="rId5" imgW="21970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975600"/>
                        <a:ext cx="5492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155546"/>
              </p:ext>
            </p:extLst>
          </p:nvPr>
        </p:nvGraphicFramePr>
        <p:xfrm>
          <a:off x="1763964" y="1789700"/>
          <a:ext cx="6508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4" name="方程式" r:id="rId7" imgW="2603160" imgH="330120" progId="Equation.3">
                  <p:embed/>
                </p:oleObj>
              </mc:Choice>
              <mc:Fallback>
                <p:oleObj name="方程式" r:id="rId7" imgW="26031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3964" y="1789700"/>
                        <a:ext cx="6508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4716016" y="2564904"/>
            <a:ext cx="22322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187624" y="2628201"/>
            <a:ext cx="46300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Multiplication theorem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835696" y="3212976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912661"/>
              </p:ext>
            </p:extLst>
          </p:nvPr>
        </p:nvGraphicFramePr>
        <p:xfrm>
          <a:off x="2463626" y="3281363"/>
          <a:ext cx="5492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5" name="方程式" r:id="rId9" imgW="2197080" imgH="203040" progId="Equation.3">
                  <p:embed/>
                </p:oleObj>
              </mc:Choice>
              <mc:Fallback>
                <p:oleObj name="方程式" r:id="rId9" imgW="21970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3626" y="3281363"/>
                        <a:ext cx="5492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1835696" y="3852337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844463"/>
              </p:ext>
            </p:extLst>
          </p:nvPr>
        </p:nvGraphicFramePr>
        <p:xfrm>
          <a:off x="3074045" y="3933056"/>
          <a:ext cx="4540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6" name="方程式" r:id="rId11" imgW="1815840" imgH="203040" progId="Equation.3">
                  <p:embed/>
                </p:oleObj>
              </mc:Choice>
              <mc:Fallback>
                <p:oleObj name="方程式" r:id="rId11" imgW="18158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74045" y="3933056"/>
                        <a:ext cx="4540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1187624" y="4500409"/>
            <a:ext cx="7215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Convolution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 </a:t>
            </a:r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(proof next page)</a:t>
            </a:r>
            <a:endParaRPr lang="zh-TW" alt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835696" y="5009232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07752"/>
              </p:ext>
            </p:extLst>
          </p:nvPr>
        </p:nvGraphicFramePr>
        <p:xfrm>
          <a:off x="2463626" y="5077619"/>
          <a:ext cx="5492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7" name="方程式" r:id="rId13" imgW="2197080" imgH="203040" progId="Equation.3">
                  <p:embed/>
                </p:oleObj>
              </mc:Choice>
              <mc:Fallback>
                <p:oleObj name="方程式" r:id="rId13" imgW="21970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63626" y="5077619"/>
                        <a:ext cx="5492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1835696" y="5648593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266969"/>
              </p:ext>
            </p:extLst>
          </p:nvPr>
        </p:nvGraphicFramePr>
        <p:xfrm>
          <a:off x="3074045" y="5729312"/>
          <a:ext cx="4540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8" name="方程式" r:id="rId15" imgW="1815840" imgH="203040" progId="Equation.3">
                  <p:embed/>
                </p:oleObj>
              </mc:Choice>
              <mc:Fallback>
                <p:oleObj name="方程式" r:id="rId15" imgW="18158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74045" y="5729312"/>
                        <a:ext cx="4540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130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9592" y="332656"/>
            <a:ext cx="4924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Proof: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Convolution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60640"/>
              </p:ext>
            </p:extLst>
          </p:nvPr>
        </p:nvGraphicFramePr>
        <p:xfrm>
          <a:off x="971600" y="820316"/>
          <a:ext cx="80962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1" name="方程式" r:id="rId3" imgW="3238200" imgH="380880" progId="Equation.3">
                  <p:embed/>
                </p:oleObj>
              </mc:Choice>
              <mc:Fallback>
                <p:oleObj name="方程式" r:id="rId3" imgW="323820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820316"/>
                        <a:ext cx="80962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747245"/>
              </p:ext>
            </p:extLst>
          </p:nvPr>
        </p:nvGraphicFramePr>
        <p:xfrm>
          <a:off x="1217613" y="1700808"/>
          <a:ext cx="6762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2" name="方程式" r:id="rId5" imgW="2705040" imgH="330120" progId="Equation.3">
                  <p:embed/>
                </p:oleObj>
              </mc:Choice>
              <mc:Fallback>
                <p:oleObj name="方程式" r:id="rId5" imgW="27050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7613" y="1700808"/>
                        <a:ext cx="6762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4067944" y="2132856"/>
            <a:ext cx="2160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7164288" y="2132856"/>
            <a:ext cx="2160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750195"/>
              </p:ext>
            </p:extLst>
          </p:nvPr>
        </p:nvGraphicFramePr>
        <p:xfrm>
          <a:off x="1187624" y="2531492"/>
          <a:ext cx="7778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方程式" r:id="rId7" imgW="3111480" imgH="330120" progId="Equation.3">
                  <p:embed/>
                </p:oleObj>
              </mc:Choice>
              <mc:Fallback>
                <p:oleObj name="方程式" r:id="rId7" imgW="31114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7624" y="2531492"/>
                        <a:ext cx="7778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499948"/>
              </p:ext>
            </p:extLst>
          </p:nvPr>
        </p:nvGraphicFramePr>
        <p:xfrm>
          <a:off x="1187624" y="3284984"/>
          <a:ext cx="7778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4" name="方程式" r:id="rId9" imgW="3111480" imgH="330120" progId="Equation.3">
                  <p:embed/>
                </p:oleObj>
              </mc:Choice>
              <mc:Fallback>
                <p:oleObj name="方程式" r:id="rId9" imgW="31114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87624" y="3284984"/>
                        <a:ext cx="7778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線接點 11"/>
          <p:cNvCxnSpPr/>
          <p:nvPr/>
        </p:nvCxnSpPr>
        <p:spPr>
          <a:xfrm>
            <a:off x="1547664" y="4077072"/>
            <a:ext cx="26282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267744" y="4077072"/>
            <a:ext cx="1245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871947" y="4077072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4355976" y="4077072"/>
            <a:ext cx="4610398" cy="3341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894778"/>
              </p:ext>
            </p:extLst>
          </p:nvPr>
        </p:nvGraphicFramePr>
        <p:xfrm>
          <a:off x="1220614" y="4725144"/>
          <a:ext cx="2127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5" name="方程式" r:id="rId11" imgW="850680" imgH="203040" progId="Equation.3">
                  <p:embed/>
                </p:oleObj>
              </mc:Choice>
              <mc:Fallback>
                <p:oleObj name="方程式" r:id="rId11" imgW="850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20614" y="4725144"/>
                        <a:ext cx="2127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7662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3085" y="323945"/>
            <a:ext cx="5203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zh-TW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diffraction grating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737396"/>
              </p:ext>
            </p:extLst>
          </p:nvPr>
        </p:nvGraphicFramePr>
        <p:xfrm>
          <a:off x="1115616" y="1052736"/>
          <a:ext cx="4572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5" name="方程式" r:id="rId3" imgW="1828800" imgH="444240" progId="Equation.3">
                  <p:embed/>
                </p:oleObj>
              </mc:Choice>
              <mc:Fallback>
                <p:oleObj name="方程式" r:id="rId3" imgW="18288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052736"/>
                        <a:ext cx="4572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258426" y="1124744"/>
            <a:ext cx="26340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slit or</a:t>
            </a:r>
          </a:p>
          <a:p>
            <a:pPr algn="ctr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ruling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4788024" y="1844824"/>
            <a:ext cx="8995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H="1">
            <a:off x="5652120" y="1628800"/>
            <a:ext cx="570810" cy="18147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3131840" y="1844824"/>
            <a:ext cx="151216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84996" y="2188630"/>
            <a:ext cx="41408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</a:t>
            </a:r>
            <a:r>
              <a:rPr lang="en-US" altLang="zh-TW" sz="3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 function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>
            <a:off x="3887924" y="1844824"/>
            <a:ext cx="0" cy="31916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589158"/>
              </p:ext>
            </p:extLst>
          </p:nvPr>
        </p:nvGraphicFramePr>
        <p:xfrm>
          <a:off x="1115616" y="2636912"/>
          <a:ext cx="5842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6" name="方程式" r:id="rId5" imgW="2336760" imgH="482400" progId="Equation.3">
                  <p:embed/>
                </p:oleObj>
              </mc:Choice>
              <mc:Fallback>
                <p:oleObj name="方程式" r:id="rId5" imgW="2336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2636912"/>
                        <a:ext cx="5842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904091"/>
              </p:ext>
            </p:extLst>
          </p:nvPr>
        </p:nvGraphicFramePr>
        <p:xfrm>
          <a:off x="973961" y="3840769"/>
          <a:ext cx="79692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7" name="方程式" r:id="rId7" imgW="3187440" imgH="482400" progId="Equation.3">
                  <p:embed/>
                </p:oleObj>
              </mc:Choice>
              <mc:Fallback>
                <p:oleObj name="方程式" r:id="rId7" imgW="31874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3961" y="3840769"/>
                        <a:ext cx="796925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813747"/>
              </p:ext>
            </p:extLst>
          </p:nvPr>
        </p:nvGraphicFramePr>
        <p:xfrm>
          <a:off x="1043608" y="5157192"/>
          <a:ext cx="4572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8" name="方程式" r:id="rId9" imgW="1828800" imgH="444240" progId="Equation.3">
                  <p:embed/>
                </p:oleObj>
              </mc:Choice>
              <mc:Fallback>
                <p:oleObj name="方程式" r:id="rId9" imgW="18288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5157192"/>
                        <a:ext cx="4572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298147"/>
              </p:ext>
            </p:extLst>
          </p:nvPr>
        </p:nvGraphicFramePr>
        <p:xfrm>
          <a:off x="5796136" y="5157788"/>
          <a:ext cx="2286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9" name="方程式" r:id="rId11" imgW="914400" imgH="444240" progId="Equation.3">
                  <p:embed/>
                </p:oleObj>
              </mc:Choice>
              <mc:Fallback>
                <p:oleObj name="方程式" r:id="rId11" imgW="9144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6136" y="5157788"/>
                        <a:ext cx="2286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6299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706095"/>
              </p:ext>
            </p:extLst>
          </p:nvPr>
        </p:nvGraphicFramePr>
        <p:xfrm>
          <a:off x="1516059" y="4723877"/>
          <a:ext cx="2476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9" name="方程式" r:id="rId3" imgW="990360" imgH="215640" progId="Equation.3">
                  <p:embed/>
                </p:oleObj>
              </mc:Choice>
              <mc:Fallback>
                <p:oleObj name="方程式" r:id="rId3" imgW="9903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6059" y="4723877"/>
                        <a:ext cx="24765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931231"/>
              </p:ext>
            </p:extLst>
          </p:nvPr>
        </p:nvGraphicFramePr>
        <p:xfrm>
          <a:off x="1547664" y="5373216"/>
          <a:ext cx="44132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0" name="方程式" r:id="rId5" imgW="1765080" imgH="419040" progId="Equation.3">
                  <p:embed/>
                </p:oleObj>
              </mc:Choice>
              <mc:Fallback>
                <p:oleObj name="方程式" r:id="rId5" imgW="17650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664" y="5373216"/>
                        <a:ext cx="441325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172450"/>
              </p:ext>
            </p:extLst>
          </p:nvPr>
        </p:nvGraphicFramePr>
        <p:xfrm>
          <a:off x="1403648" y="157510"/>
          <a:ext cx="5175251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1" name="方程式" r:id="rId7" imgW="2070000" imgH="444240" progId="Equation.3">
                  <p:embed/>
                </p:oleObj>
              </mc:Choice>
              <mc:Fallback>
                <p:oleObj name="方程式" r:id="rId7" imgW="20700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3648" y="157510"/>
                        <a:ext cx="5175251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04968"/>
              </p:ext>
            </p:extLst>
          </p:nvPr>
        </p:nvGraphicFramePr>
        <p:xfrm>
          <a:off x="1547664" y="1336675"/>
          <a:ext cx="32702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2" name="方程式" r:id="rId9" imgW="1307880" imgH="419040" progId="Equation.3">
                  <p:embed/>
                </p:oleObj>
              </mc:Choice>
              <mc:Fallback>
                <p:oleObj name="方程式" r:id="rId9" imgW="13078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1336675"/>
                        <a:ext cx="327025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399192"/>
              </p:ext>
            </p:extLst>
          </p:nvPr>
        </p:nvGraphicFramePr>
        <p:xfrm>
          <a:off x="1531466" y="2389758"/>
          <a:ext cx="49847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3" name="方程式" r:id="rId11" imgW="1993680" imgH="444240" progId="Equation.3">
                  <p:embed/>
                </p:oleObj>
              </mc:Choice>
              <mc:Fallback>
                <p:oleObj name="方程式" r:id="rId11" imgW="19936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31466" y="2389758"/>
                        <a:ext cx="49847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127027"/>
              </p:ext>
            </p:extLst>
          </p:nvPr>
        </p:nvGraphicFramePr>
        <p:xfrm>
          <a:off x="1531466" y="3444726"/>
          <a:ext cx="2032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4" name="方程式" r:id="rId13" imgW="812520" imgH="419040" progId="Equation.3">
                  <p:embed/>
                </p:oleObj>
              </mc:Choice>
              <mc:Fallback>
                <p:oleObj name="方程式" r:id="rId13" imgW="8125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31466" y="3444726"/>
                        <a:ext cx="203200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920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3608" y="323945"/>
            <a:ext cx="2803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 #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43608" y="836712"/>
            <a:ext cx="72747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 of a Gaussian function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Gaussian function.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1916832"/>
            <a:ext cx="6752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</a:t>
            </a:r>
            <a:r>
              <a:rPr lang="en-US" altLang="zh-TW" sz="3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 Gaussian function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360053"/>
              </p:ext>
            </p:extLst>
          </p:nvPr>
        </p:nvGraphicFramePr>
        <p:xfrm>
          <a:off x="3131840" y="2501607"/>
          <a:ext cx="2032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8" name="方程式" r:id="rId3" imgW="812520" imgH="253800" progId="Equation.3">
                  <p:embed/>
                </p:oleObj>
              </mc:Choice>
              <mc:Fallback>
                <p:oleObj name="方程式" r:id="rId3" imgW="8125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1840" y="2501607"/>
                        <a:ext cx="20320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52258"/>
              </p:ext>
            </p:extLst>
          </p:nvPr>
        </p:nvGraphicFramePr>
        <p:xfrm>
          <a:off x="1043608" y="2996952"/>
          <a:ext cx="5365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9" name="方程式" r:id="rId5" imgW="2145960" imgH="330120" progId="Equation.3">
                  <p:embed/>
                </p:oleObj>
              </mc:Choice>
              <mc:Fallback>
                <p:oleObj name="方程式" r:id="rId5" imgW="21459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2996952"/>
                        <a:ext cx="5365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164786"/>
              </p:ext>
            </p:extLst>
          </p:nvPr>
        </p:nvGraphicFramePr>
        <p:xfrm>
          <a:off x="1102742" y="3789040"/>
          <a:ext cx="3397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0" name="方程式" r:id="rId7" imgW="1358640" imgH="431640" progId="Equation.3">
                  <p:embed/>
                </p:oleObj>
              </mc:Choice>
              <mc:Fallback>
                <p:oleObj name="方程式" r:id="rId7" imgW="13586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2742" y="3789040"/>
                        <a:ext cx="33972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522198"/>
              </p:ext>
            </p:extLst>
          </p:nvPr>
        </p:nvGraphicFramePr>
        <p:xfrm>
          <a:off x="6182203" y="3714547"/>
          <a:ext cx="28257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1" name="方程式" r:id="rId9" imgW="1130040" imgH="482400" progId="Equation.3">
                  <p:embed/>
                </p:oleObj>
              </mc:Choice>
              <mc:Fallback>
                <p:oleObj name="方程式" r:id="rId9" imgW="11300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82203" y="3714547"/>
                        <a:ext cx="2825750" cy="1206500"/>
                      </a:xfrm>
                      <a:prstGeom prst="rect">
                        <a:avLst/>
                      </a:prstGeom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920094"/>
              </p:ext>
            </p:extLst>
          </p:nvPr>
        </p:nvGraphicFramePr>
        <p:xfrm>
          <a:off x="6912453" y="5159283"/>
          <a:ext cx="20955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2" name="方程式" r:id="rId11" imgW="838080" imgH="609480" progId="Equation.3">
                  <p:embed/>
                </p:oleObj>
              </mc:Choice>
              <mc:Fallback>
                <p:oleObj name="方程式" r:id="rId11" imgW="83808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12453" y="5159283"/>
                        <a:ext cx="2095500" cy="1524000"/>
                      </a:xfrm>
                      <a:prstGeom prst="rect">
                        <a:avLst/>
                      </a:prstGeom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115616" y="4932457"/>
            <a:ext cx="1404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056211"/>
              </p:ext>
            </p:extLst>
          </p:nvPr>
        </p:nvGraphicFramePr>
        <p:xfrm>
          <a:off x="2555776" y="4732719"/>
          <a:ext cx="2063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3" name="方程式" r:id="rId13" imgW="825480" imgH="393480" progId="Equation.3">
                  <p:embed/>
                </p:oleObj>
              </mc:Choice>
              <mc:Fallback>
                <p:oleObj name="方程式" r:id="rId13" imgW="825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55776" y="4732719"/>
                        <a:ext cx="2063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52338"/>
              </p:ext>
            </p:extLst>
          </p:nvPr>
        </p:nvGraphicFramePr>
        <p:xfrm>
          <a:off x="2759968" y="5801320"/>
          <a:ext cx="1524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4" name="方程式" r:id="rId15" imgW="609480" imgH="203040" progId="Equation.3">
                  <p:embed/>
                </p:oleObj>
              </mc:Choice>
              <mc:Fallback>
                <p:oleObj name="方程式" r:id="rId15" imgW="6094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759968" y="5801320"/>
                        <a:ext cx="1524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5040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354577"/>
              </p:ext>
            </p:extLst>
          </p:nvPr>
        </p:nvGraphicFramePr>
        <p:xfrm>
          <a:off x="1187624" y="212725"/>
          <a:ext cx="37782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方程式" r:id="rId3" imgW="1511280" imgH="469800" progId="Equation.3">
                  <p:embed/>
                </p:oleObj>
              </mc:Choice>
              <mc:Fallback>
                <p:oleObj name="方程式" r:id="rId3" imgW="151128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12725"/>
                        <a:ext cx="377825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95298"/>
              </p:ext>
            </p:extLst>
          </p:nvPr>
        </p:nvGraphicFramePr>
        <p:xfrm>
          <a:off x="1221458" y="1390154"/>
          <a:ext cx="40640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8" name="方程式" r:id="rId5" imgW="1625400" imgH="469800" progId="Equation.3">
                  <p:embed/>
                </p:oleObj>
              </mc:Choice>
              <mc:Fallback>
                <p:oleObj name="方程式" r:id="rId5" imgW="162540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1458" y="1390154"/>
                        <a:ext cx="406400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單箭頭接點 4"/>
          <p:cNvCxnSpPr/>
          <p:nvPr/>
        </p:nvCxnSpPr>
        <p:spPr>
          <a:xfrm flipH="1">
            <a:off x="4389810" y="332656"/>
            <a:ext cx="1296144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49743"/>
              </p:ext>
            </p:extLst>
          </p:nvPr>
        </p:nvGraphicFramePr>
        <p:xfrm>
          <a:off x="5829970" y="78656"/>
          <a:ext cx="1143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9" name="方程式" r:id="rId7" imgW="457200" imgH="203040" progId="Equation.3">
                  <p:embed/>
                </p:oleObj>
              </mc:Choice>
              <mc:Fallback>
                <p:oleObj name="方程式" r:id="rId7" imgW="457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29970" y="78656"/>
                        <a:ext cx="1143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3669730" y="2564904"/>
            <a:ext cx="161572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5786982" y="1484784"/>
            <a:ext cx="2419252" cy="107721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5 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ppt</a:t>
            </a: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 5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4976"/>
              </p:ext>
            </p:extLst>
          </p:nvPr>
        </p:nvGraphicFramePr>
        <p:xfrm>
          <a:off x="4157390" y="2564904"/>
          <a:ext cx="952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0" name="方程式" r:id="rId9" imgW="380880" imgH="228600" progId="Equation.3">
                  <p:embed/>
                </p:oleObj>
              </mc:Choice>
              <mc:Fallback>
                <p:oleObj name="方程式" r:id="rId9" imgW="380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57390" y="2564904"/>
                        <a:ext cx="952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63913"/>
              </p:ext>
            </p:extLst>
          </p:nvPr>
        </p:nvGraphicFramePr>
        <p:xfrm>
          <a:off x="1293466" y="3190875"/>
          <a:ext cx="28257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1" name="方程式" r:id="rId11" imgW="1130040" imgH="469800" progId="Equation.3">
                  <p:embed/>
                </p:oleObj>
              </mc:Choice>
              <mc:Fallback>
                <p:oleObj name="方程式" r:id="rId11" imgW="11300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93466" y="3190875"/>
                        <a:ext cx="282575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593380" y="3359894"/>
            <a:ext cx="3252814" cy="107721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Function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space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85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9592" y="332656"/>
            <a:ext cx="80970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deviation is defined as the range of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over which the function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factor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      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its maximum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value.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120849"/>
              </p:ext>
            </p:extLst>
          </p:nvPr>
        </p:nvGraphicFramePr>
        <p:xfrm>
          <a:off x="3233936" y="1366705"/>
          <a:ext cx="76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2" name="方程式" r:id="rId3" imgW="304560" imgH="203040" progId="Equation.3">
                  <p:embed/>
                </p:oleObj>
              </mc:Choice>
              <mc:Fallback>
                <p:oleObj name="方程式" r:id="rId3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3936" y="1366705"/>
                        <a:ext cx="762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995730"/>
              </p:ext>
            </p:extLst>
          </p:nvPr>
        </p:nvGraphicFramePr>
        <p:xfrm>
          <a:off x="1043608" y="1988840"/>
          <a:ext cx="2032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" name="方程式" r:id="rId5" imgW="812520" imgH="253800" progId="Equation.3">
                  <p:embed/>
                </p:oleObj>
              </mc:Choice>
              <mc:Fallback>
                <p:oleObj name="方程式" r:id="rId5" imgW="8125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1988840"/>
                        <a:ext cx="20320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55980"/>
              </p:ext>
            </p:extLst>
          </p:nvPr>
        </p:nvGraphicFramePr>
        <p:xfrm>
          <a:off x="3467596" y="2020888"/>
          <a:ext cx="1968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" name="方程式" r:id="rId7" imgW="787320" imgH="228600" progId="Equation.3">
                  <p:embed/>
                </p:oleObj>
              </mc:Choice>
              <mc:Fallback>
                <p:oleObj name="方程式" r:id="rId7" imgW="7873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67596" y="2020888"/>
                        <a:ext cx="1968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966299"/>
              </p:ext>
            </p:extLst>
          </p:nvPr>
        </p:nvGraphicFramePr>
        <p:xfrm>
          <a:off x="5795094" y="1772816"/>
          <a:ext cx="18732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5" name="方程式" r:id="rId9" imgW="749160" imgH="406080" progId="Equation.3">
                  <p:embed/>
                </p:oleObj>
              </mc:Choice>
              <mc:Fallback>
                <p:oleObj name="方程式" r:id="rId9" imgW="7491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5094" y="1772816"/>
                        <a:ext cx="187325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064110"/>
              </p:ext>
            </p:extLst>
          </p:nvPr>
        </p:nvGraphicFramePr>
        <p:xfrm>
          <a:off x="1105875" y="2621840"/>
          <a:ext cx="2667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" name="方程式" r:id="rId11" imgW="1066680" imgH="406080" progId="Equation.3">
                  <p:embed/>
                </p:oleObj>
              </mc:Choice>
              <mc:Fallback>
                <p:oleObj name="方程式" r:id="rId11" imgW="106668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05875" y="2621840"/>
                        <a:ext cx="26670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129886"/>
              </p:ext>
            </p:extLst>
          </p:nvPr>
        </p:nvGraphicFramePr>
        <p:xfrm>
          <a:off x="1115616" y="3645024"/>
          <a:ext cx="28257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7" name="方程式" r:id="rId13" imgW="1130040" imgH="469800" progId="Equation.3">
                  <p:embed/>
                </p:oleObj>
              </mc:Choice>
              <mc:Fallback>
                <p:oleObj name="方程式" r:id="rId13" imgW="11300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15616" y="3645024"/>
                        <a:ext cx="282575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268669"/>
              </p:ext>
            </p:extLst>
          </p:nvPr>
        </p:nvGraphicFramePr>
        <p:xfrm>
          <a:off x="4283968" y="3694410"/>
          <a:ext cx="17145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8" name="方程式" r:id="rId15" imgW="685800" imgH="469800" progId="Equation.3">
                  <p:embed/>
                </p:oleObj>
              </mc:Choice>
              <mc:Fallback>
                <p:oleObj name="方程式" r:id="rId15" imgW="68580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283968" y="3694410"/>
                        <a:ext cx="171450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640690"/>
              </p:ext>
            </p:extLst>
          </p:nvPr>
        </p:nvGraphicFramePr>
        <p:xfrm>
          <a:off x="6588224" y="3781152"/>
          <a:ext cx="1968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9" name="方程式" r:id="rId17" imgW="787320" imgH="406080" progId="Equation.3">
                  <p:embed/>
                </p:oleObj>
              </mc:Choice>
              <mc:Fallback>
                <p:oleObj name="方程式" r:id="rId17" imgW="78732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588224" y="3781152"/>
                        <a:ext cx="1968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413167"/>
              </p:ext>
            </p:extLst>
          </p:nvPr>
        </p:nvGraphicFramePr>
        <p:xfrm>
          <a:off x="1256928" y="4797152"/>
          <a:ext cx="2667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0" name="方程式" r:id="rId19" imgW="1066680" imgH="406080" progId="Equation.3">
                  <p:embed/>
                </p:oleObj>
              </mc:Choice>
              <mc:Fallback>
                <p:oleObj name="方程式" r:id="rId19" imgW="106668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56928" y="4797152"/>
                        <a:ext cx="26670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89596"/>
              </p:ext>
            </p:extLst>
          </p:nvPr>
        </p:nvGraphicFramePr>
        <p:xfrm>
          <a:off x="1187624" y="5733256"/>
          <a:ext cx="4000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1" name="方程式" r:id="rId21" imgW="1600200" imgH="406080" progId="Equation.3">
                  <p:embed/>
                </p:oleObj>
              </mc:Choice>
              <mc:Fallback>
                <p:oleObj name="方程式" r:id="rId21" imgW="1600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187624" y="5733256"/>
                        <a:ext cx="4000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28029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19672" y="404664"/>
            <a:ext cx="606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c.f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31154"/>
              </p:ext>
            </p:extLst>
          </p:nvPr>
        </p:nvGraphicFramePr>
        <p:xfrm>
          <a:off x="3059832" y="481439"/>
          <a:ext cx="1746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方程式" r:id="rId3" imgW="698400" imgH="203040" progId="Equation.3">
                  <p:embed/>
                </p:oleObj>
              </mc:Choice>
              <mc:Fallback>
                <p:oleObj name="方程式" r:id="rId3" imgW="698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832" y="481439"/>
                        <a:ext cx="1746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15499"/>
              </p:ext>
            </p:extLst>
          </p:nvPr>
        </p:nvGraphicFramePr>
        <p:xfrm>
          <a:off x="2963863" y="1040284"/>
          <a:ext cx="1936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3" name="方程式" r:id="rId5" imgW="774360" imgH="177480" progId="Equation.3">
                  <p:embed/>
                </p:oleObj>
              </mc:Choice>
              <mc:Fallback>
                <p:oleObj name="方程式" r:id="rId5" imgW="7743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63863" y="1040284"/>
                        <a:ext cx="19367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575063"/>
              </p:ext>
            </p:extLst>
          </p:nvPr>
        </p:nvGraphicFramePr>
        <p:xfrm>
          <a:off x="2789238" y="1508646"/>
          <a:ext cx="2349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方程式" r:id="rId7" imgW="939600" imgH="393480" progId="Equation.3">
                  <p:embed/>
                </p:oleObj>
              </mc:Choice>
              <mc:Fallback>
                <p:oleObj name="方程式" r:id="rId7" imgW="939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9238" y="1508646"/>
                        <a:ext cx="234950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448339"/>
              </p:ext>
            </p:extLst>
          </p:nvPr>
        </p:nvGraphicFramePr>
        <p:xfrm>
          <a:off x="2946400" y="2564904"/>
          <a:ext cx="2000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方程式" r:id="rId9" imgW="799920" imgH="177480" progId="Equation.3">
                  <p:embed/>
                </p:oleObj>
              </mc:Choice>
              <mc:Fallback>
                <p:oleObj name="方程式" r:id="rId9" imgW="7999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46400" y="2564904"/>
                        <a:ext cx="20002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811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3"/>
          <a:srcRect t="17935" b="47140"/>
          <a:stretch/>
        </p:blipFill>
        <p:spPr>
          <a:xfrm>
            <a:off x="107504" y="260648"/>
            <a:ext cx="4478764" cy="3600399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t="69850"/>
          <a:stretch/>
        </p:blipFill>
        <p:spPr>
          <a:xfrm>
            <a:off x="3923928" y="3068960"/>
            <a:ext cx="5182039" cy="3596123"/>
          </a:xfrm>
          <a:prstGeom prst="rect">
            <a:avLst/>
          </a:prstGeom>
        </p:spPr>
      </p:pic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611605"/>
              </p:ext>
            </p:extLst>
          </p:nvPr>
        </p:nvGraphicFramePr>
        <p:xfrm>
          <a:off x="4355976" y="404664"/>
          <a:ext cx="2381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8" name="方程式" r:id="rId4" imgW="952200" imgH="253800" progId="Equation.3">
                  <p:embed/>
                </p:oleObj>
              </mc:Choice>
              <mc:Fallback>
                <p:oleObj name="方程式" r:id="rId4" imgW="9522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55976" y="404664"/>
                        <a:ext cx="23812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4373612" y="1344712"/>
            <a:ext cx="57606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753390"/>
              </p:ext>
            </p:extLst>
          </p:nvPr>
        </p:nvGraphicFramePr>
        <p:xfrm>
          <a:off x="5165700" y="1124744"/>
          <a:ext cx="1206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方程式" r:id="rId6" imgW="482400" imgH="203040" progId="Equation.3">
                  <p:embed/>
                </p:oleObj>
              </mc:Choice>
              <mc:Fallback>
                <p:oleObj name="方程式" r:id="rId6" imgW="482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65700" y="1124744"/>
                        <a:ext cx="1206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4373612" y="1992784"/>
            <a:ext cx="576064" cy="0"/>
          </a:xfrm>
          <a:prstGeom prst="line">
            <a:avLst/>
          </a:prstGeom>
          <a:ln w="2222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435418"/>
              </p:ext>
            </p:extLst>
          </p:nvPr>
        </p:nvGraphicFramePr>
        <p:xfrm>
          <a:off x="5181277" y="1700709"/>
          <a:ext cx="1174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0" name="方程式" r:id="rId8" imgW="469800" imgH="203040" progId="Equation.3">
                  <p:embed/>
                </p:oleObj>
              </mc:Choice>
              <mc:Fallback>
                <p:oleObj name="方程式" r:id="rId8" imgW="469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81277" y="1700709"/>
                        <a:ext cx="1174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11645"/>
              </p:ext>
            </p:extLst>
          </p:nvPr>
        </p:nvGraphicFramePr>
        <p:xfrm>
          <a:off x="822886" y="4120065"/>
          <a:ext cx="3048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1" name="方程式" r:id="rId10" imgW="1218960" imgH="457200" progId="Equation.3">
                  <p:embed/>
                </p:oleObj>
              </mc:Choice>
              <mc:Fallback>
                <p:oleObj name="方程式" r:id="rId10" imgW="12189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2886" y="4120065"/>
                        <a:ext cx="30480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878272"/>
              </p:ext>
            </p:extLst>
          </p:nvPr>
        </p:nvGraphicFramePr>
        <p:xfrm>
          <a:off x="2101106" y="5373216"/>
          <a:ext cx="1174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2" name="方程式" r:id="rId12" imgW="469800" imgH="203040" progId="Equation.3">
                  <p:embed/>
                </p:oleObj>
              </mc:Choice>
              <mc:Fallback>
                <p:oleObj name="方程式" r:id="rId12" imgW="469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01106" y="5373216"/>
                        <a:ext cx="1174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線接點 11"/>
          <p:cNvCxnSpPr/>
          <p:nvPr/>
        </p:nvCxnSpPr>
        <p:spPr>
          <a:xfrm>
            <a:off x="3419872" y="5661248"/>
            <a:ext cx="57606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419872" y="6309320"/>
            <a:ext cx="576064" cy="0"/>
          </a:xfrm>
          <a:prstGeom prst="line">
            <a:avLst/>
          </a:prstGeom>
          <a:ln w="2222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389474"/>
              </p:ext>
            </p:extLst>
          </p:nvPr>
        </p:nvGraphicFramePr>
        <p:xfrm>
          <a:off x="2123728" y="6017344"/>
          <a:ext cx="1174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3" name="方程式" r:id="rId14" imgW="469800" imgH="203040" progId="Equation.3">
                  <p:embed/>
                </p:oleObj>
              </mc:Choice>
              <mc:Fallback>
                <p:oleObj name="方程式" r:id="rId14" imgW="469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23728" y="6017344"/>
                        <a:ext cx="1174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784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9592" y="332656"/>
            <a:ext cx="4219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5-2. Dirac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900330"/>
              </p:ext>
            </p:extLst>
          </p:nvPr>
        </p:nvGraphicFramePr>
        <p:xfrm>
          <a:off x="1763688" y="917431"/>
          <a:ext cx="3746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方程式" r:id="rId3" imgW="1498320" imgH="457200" progId="Equation.3">
                  <p:embed/>
                </p:oleObj>
              </mc:Choice>
              <mc:Fallback>
                <p:oleObj name="方程式" r:id="rId3" imgW="14983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917431"/>
                        <a:ext cx="37465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07831"/>
              </p:ext>
            </p:extLst>
          </p:nvPr>
        </p:nvGraphicFramePr>
        <p:xfrm>
          <a:off x="1835696" y="2027436"/>
          <a:ext cx="2762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方程式" r:id="rId5" imgW="1104840" imgH="330120" progId="Equation.3">
                  <p:embed/>
                </p:oleObj>
              </mc:Choice>
              <mc:Fallback>
                <p:oleObj name="方程式" r:id="rId5" imgW="110484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2027436"/>
                        <a:ext cx="2762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文字方塊 28"/>
          <p:cNvSpPr txBox="1"/>
          <p:nvPr/>
        </p:nvSpPr>
        <p:spPr>
          <a:xfrm>
            <a:off x="1115616" y="2924944"/>
            <a:ext cx="75729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Generalized function: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limit of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1248375" y="4221088"/>
            <a:ext cx="7644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normalized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functions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物件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060710"/>
              </p:ext>
            </p:extLst>
          </p:nvPr>
        </p:nvGraphicFramePr>
        <p:xfrm>
          <a:off x="1339850" y="4838700"/>
          <a:ext cx="25717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方程式" r:id="rId7" imgW="1028520" imgH="444240" progId="Equation.3">
                  <p:embed/>
                </p:oleObj>
              </mc:Choice>
              <mc:Fallback>
                <p:oleObj name="方程式" r:id="rId7" imgW="102852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9850" y="4838700"/>
                        <a:ext cx="25717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物件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666106"/>
              </p:ext>
            </p:extLst>
          </p:nvPr>
        </p:nvGraphicFramePr>
        <p:xfrm>
          <a:off x="4283968" y="4965030"/>
          <a:ext cx="1174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方程式" r:id="rId9" imgW="469800" imgH="393480" progId="Equation.3">
                  <p:embed/>
                </p:oleObj>
              </mc:Choice>
              <mc:Fallback>
                <p:oleObj name="方程式" r:id="rId9" imgW="469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83968" y="4965030"/>
                        <a:ext cx="1174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字方塊 33"/>
          <p:cNvSpPr txBox="1"/>
          <p:nvPr/>
        </p:nvSpPr>
        <p:spPr>
          <a:xfrm>
            <a:off x="1400775" y="6021288"/>
            <a:ext cx="6771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Gaussian width parameter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物件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962455"/>
              </p:ext>
            </p:extLst>
          </p:nvPr>
        </p:nvGraphicFramePr>
        <p:xfrm>
          <a:off x="6038924" y="5013325"/>
          <a:ext cx="2349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方程式" r:id="rId11" imgW="939600" imgH="330120" progId="Equation.3">
                  <p:embed/>
                </p:oleObj>
              </mc:Choice>
              <mc:Fallback>
                <p:oleObj name="方程式" r:id="rId11" imgW="9396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38924" y="5013325"/>
                        <a:ext cx="2349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2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41498" y="188640"/>
            <a:ext cx="2710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 #2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15616" y="764704"/>
            <a:ext cx="6951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diffraction from a single slit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313461"/>
              </p:ext>
            </p:extLst>
          </p:nvPr>
        </p:nvGraphicFramePr>
        <p:xfrm>
          <a:off x="2339752" y="4221088"/>
          <a:ext cx="44132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0" name="方程式" r:id="rId3" imgW="1765080" imgH="419040" progId="Equation.3">
                  <p:embed/>
                </p:oleObj>
              </mc:Choice>
              <mc:Fallback>
                <p:oleObj name="方程式" r:id="rId3" imgW="17650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4221088"/>
                        <a:ext cx="441325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703" y="1268760"/>
            <a:ext cx="6012959" cy="290022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123728" y="3717032"/>
            <a:ext cx="47099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from a single slit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091085"/>
              </p:ext>
            </p:extLst>
          </p:nvPr>
        </p:nvGraphicFramePr>
        <p:xfrm>
          <a:off x="2689225" y="5843860"/>
          <a:ext cx="3714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name="方程式" r:id="rId6" imgW="1485720" imgH="330120" progId="Equation.3">
                  <p:embed/>
                </p:oleObj>
              </mc:Choice>
              <mc:Fallback>
                <p:oleObj name="方程式" r:id="rId6" imgW="14857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89225" y="5843860"/>
                        <a:ext cx="3714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827584" y="5229200"/>
            <a:ext cx="8246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 is the same as Fourier transform.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4115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188640"/>
            <a:ext cx="42793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 in diffraction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47424" y="1124744"/>
            <a:ext cx="8161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 and inverse Fourier transform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043608" y="2060848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1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628793"/>
              </p:ext>
            </p:extLst>
          </p:nvPr>
        </p:nvGraphicFramePr>
        <p:xfrm>
          <a:off x="2771800" y="1628800"/>
          <a:ext cx="40640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方程式" r:id="rId3" imgW="1625400" imgH="660240" progId="Equation.3">
                  <p:embed/>
                </p:oleObj>
              </mc:Choice>
              <mc:Fallback>
                <p:oleObj name="方程式" r:id="rId3" imgW="16254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1628800"/>
                        <a:ext cx="4064000" cy="165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043608" y="3780329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2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790088"/>
              </p:ext>
            </p:extLst>
          </p:nvPr>
        </p:nvGraphicFramePr>
        <p:xfrm>
          <a:off x="2699792" y="3212976"/>
          <a:ext cx="4254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方程式" r:id="rId5" imgW="1701720" imgH="711000" progId="Equation.3">
                  <p:embed/>
                </p:oleObj>
              </mc:Choice>
              <mc:Fallback>
                <p:oleObj name="方程式" r:id="rId5" imgW="17017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3212976"/>
                        <a:ext cx="42545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043608" y="5580529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3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726527"/>
              </p:ext>
            </p:extLst>
          </p:nvPr>
        </p:nvGraphicFramePr>
        <p:xfrm>
          <a:off x="2627784" y="4837113"/>
          <a:ext cx="466725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0" name="方程式" r:id="rId7" imgW="1866600" imgH="812520" progId="Equation.3">
                  <p:embed/>
                </p:oleObj>
              </mc:Choice>
              <mc:Fallback>
                <p:oleObj name="方程式" r:id="rId7" imgW="1866600" imgH="812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27784" y="4837113"/>
                        <a:ext cx="4667250" cy="203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7380312" y="2124145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4</a:t>
            </a:r>
            <a:endParaRPr lang="zh-TW" altLang="en-US" sz="3200" dirty="0" smtClean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407397" y="3780329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5</a:t>
            </a:r>
            <a:endParaRPr lang="zh-TW" altLang="en-US" sz="3200" dirty="0" smtClean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407397" y="5580529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6</a:t>
            </a:r>
            <a:endParaRPr lang="zh-TW" altLang="en-US" sz="3200" dirty="0" smtClean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26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07973" y="188640"/>
            <a:ext cx="81964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among Fourier transform,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</a:t>
            </a:r>
          </a:p>
          <a:p>
            <a:pPr lvl="0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diffraction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39552" y="1340768"/>
            <a:ext cx="2111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1, 4</a:t>
            </a:r>
            <a:endParaRPr lang="zh-TW" alt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27584" y="191683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lattice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90827"/>
              </p:ext>
            </p:extLst>
          </p:nvPr>
        </p:nvGraphicFramePr>
        <p:xfrm>
          <a:off x="1187624" y="2501607"/>
          <a:ext cx="71120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5" name="方程式" r:id="rId3" imgW="2844720" imgH="469800" progId="Equation.3">
                  <p:embed/>
                </p:oleObj>
              </mc:Choice>
              <mc:Fallback>
                <p:oleObj name="方程式" r:id="rId3" imgW="28447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501607"/>
                        <a:ext cx="711200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714662"/>
              </p:ext>
            </p:extLst>
          </p:nvPr>
        </p:nvGraphicFramePr>
        <p:xfrm>
          <a:off x="2651027" y="3737356"/>
          <a:ext cx="327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6" name="方程式" r:id="rId5" imgW="1307880" imgH="253800" progId="Equation.3">
                  <p:embed/>
                </p:oleObj>
              </mc:Choice>
              <mc:Fallback>
                <p:oleObj name="方程式" r:id="rId5" imgW="13078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1027" y="3737356"/>
                        <a:ext cx="32702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07336"/>
              </p:ext>
            </p:extLst>
          </p:nvPr>
        </p:nvGraphicFramePr>
        <p:xfrm>
          <a:off x="3127277" y="5157192"/>
          <a:ext cx="23177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7" name="方程式" r:id="rId7" imgW="927000" imgH="507960" progId="Equation.3">
                  <p:embed/>
                </p:oleObj>
              </mc:Choice>
              <mc:Fallback>
                <p:oleObj name="方程式" r:id="rId7" imgW="92700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27277" y="5157192"/>
                        <a:ext cx="231775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827584" y="4356393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Diffraction condition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3226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358800"/>
            <a:ext cx="2932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2, 3, 5, 6</a:t>
            </a:r>
            <a:endParaRPr lang="zh-TW" alt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27584" y="9348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lattice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720794"/>
              </p:ext>
            </p:extLst>
          </p:nvPr>
        </p:nvGraphicFramePr>
        <p:xfrm>
          <a:off x="1187624" y="1519639"/>
          <a:ext cx="71120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方程式" r:id="rId3" imgW="2844720" imgH="469800" progId="Equation.3">
                  <p:embed/>
                </p:oleObj>
              </mc:Choice>
              <mc:Fallback>
                <p:oleObj name="方程式" r:id="rId3" imgW="28447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519639"/>
                        <a:ext cx="7112000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353047"/>
              </p:ext>
            </p:extLst>
          </p:nvPr>
        </p:nvGraphicFramePr>
        <p:xfrm>
          <a:off x="2651027" y="2755388"/>
          <a:ext cx="327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方程式" r:id="rId5" imgW="1307880" imgH="253800" progId="Equation.3">
                  <p:embed/>
                </p:oleObj>
              </mc:Choice>
              <mc:Fallback>
                <p:oleObj name="方程式" r:id="rId5" imgW="13078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1027" y="2755388"/>
                        <a:ext cx="32702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143758"/>
              </p:ext>
            </p:extLst>
          </p:nvPr>
        </p:nvGraphicFramePr>
        <p:xfrm>
          <a:off x="3111500" y="4077072"/>
          <a:ext cx="23495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方程式" r:id="rId7" imgW="939600" imgH="507960" progId="Equation.3">
                  <p:embed/>
                </p:oleObj>
              </mc:Choice>
              <mc:Fallback>
                <p:oleObj name="方程式" r:id="rId7" imgW="93960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11500" y="4077072"/>
                        <a:ext cx="234950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827584" y="3374425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Diffraction condition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6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3608" y="332656"/>
            <a:ext cx="3708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Integration: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764402"/>
              </p:ext>
            </p:extLst>
          </p:nvPr>
        </p:nvGraphicFramePr>
        <p:xfrm>
          <a:off x="3628628" y="947316"/>
          <a:ext cx="2095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方程式" r:id="rId3" imgW="838080" imgH="330120" progId="Equation.3">
                  <p:embed/>
                </p:oleObj>
              </mc:Choice>
              <mc:Fallback>
                <p:oleObj name="方程式" r:id="rId3" imgW="8380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8628" y="947316"/>
                        <a:ext cx="2095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547869"/>
              </p:ext>
            </p:extLst>
          </p:nvPr>
        </p:nvGraphicFramePr>
        <p:xfrm>
          <a:off x="1680666" y="1773238"/>
          <a:ext cx="66357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方程式" r:id="rId5" imgW="2654280" imgH="330120" progId="Equation.3">
                  <p:embed/>
                </p:oleObj>
              </mc:Choice>
              <mc:Fallback>
                <p:oleObj name="方程式" r:id="rId5" imgW="26542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0666" y="1773238"/>
                        <a:ext cx="66357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590517" y="2700209"/>
            <a:ext cx="58689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dxdy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integration over a surface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change to polar coordinate 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6516216" y="3933288"/>
            <a:ext cx="2088232" cy="208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>
            <a:endCxn id="7" idx="7"/>
          </p:cNvCxnSpPr>
          <p:nvPr/>
        </p:nvCxnSpPr>
        <p:spPr>
          <a:xfrm flipV="1">
            <a:off x="7596336" y="4239069"/>
            <a:ext cx="702298" cy="77410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7611410" y="4077072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244408" y="3636313"/>
            <a:ext cx="748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rd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弧形 12"/>
          <p:cNvSpPr/>
          <p:nvPr/>
        </p:nvSpPr>
        <p:spPr>
          <a:xfrm>
            <a:off x="8028384" y="4149080"/>
            <a:ext cx="238776" cy="161997"/>
          </a:xfrm>
          <a:prstGeom prst="arc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/>
          <p:nvPr/>
        </p:nvCxnSpPr>
        <p:spPr>
          <a:xfrm flipV="1">
            <a:off x="7596336" y="4149080"/>
            <a:ext cx="551436" cy="86409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V="1">
            <a:off x="7812360" y="4653136"/>
            <a:ext cx="156330" cy="139660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7956376" y="4572417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物件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464191"/>
              </p:ext>
            </p:extLst>
          </p:nvPr>
        </p:nvGraphicFramePr>
        <p:xfrm>
          <a:off x="1691680" y="3861048"/>
          <a:ext cx="3587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方程式" r:id="rId7" imgW="1434960" imgH="203040" progId="Equation.3">
                  <p:embed/>
                </p:oleObj>
              </mc:Choice>
              <mc:Fallback>
                <p:oleObj name="方程式" r:id="rId7" imgW="1434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1680" y="3861048"/>
                        <a:ext cx="3587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268605"/>
              </p:ext>
            </p:extLst>
          </p:nvPr>
        </p:nvGraphicFramePr>
        <p:xfrm>
          <a:off x="1658888" y="4293096"/>
          <a:ext cx="1905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方程式" r:id="rId9" imgW="761760" imgH="228600" progId="Equation.3">
                  <p:embed/>
                </p:oleObj>
              </mc:Choice>
              <mc:Fallback>
                <p:oleObj name="方程式" r:id="rId9" imgW="7617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58888" y="4293096"/>
                        <a:ext cx="19050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373017"/>
              </p:ext>
            </p:extLst>
          </p:nvPr>
        </p:nvGraphicFramePr>
        <p:xfrm>
          <a:off x="1558032" y="4869160"/>
          <a:ext cx="3302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方程式" r:id="rId11" imgW="1320480" imgH="330120" progId="Equation.3">
                  <p:embed/>
                </p:oleObj>
              </mc:Choice>
              <mc:Fallback>
                <p:oleObj name="方程式" r:id="rId11" imgW="13204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58032" y="4869160"/>
                        <a:ext cx="3302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1691680" y="1044025"/>
            <a:ext cx="1744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 from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直線接點 24"/>
          <p:cNvCxnSpPr/>
          <p:nvPr/>
        </p:nvCxnSpPr>
        <p:spPr>
          <a:xfrm>
            <a:off x="2897641" y="5694660"/>
            <a:ext cx="1386327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4427984" y="5373216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物件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466852"/>
              </p:ext>
            </p:extLst>
          </p:nvPr>
        </p:nvGraphicFramePr>
        <p:xfrm>
          <a:off x="1625476" y="5877272"/>
          <a:ext cx="273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方程式" r:id="rId13" imgW="1091880" imgH="228600" progId="Equation.3">
                  <p:embed/>
                </p:oleObj>
              </mc:Choice>
              <mc:Fallback>
                <p:oleObj name="方程式" r:id="rId13" imgW="1091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25476" y="5877272"/>
                        <a:ext cx="2730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04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208845"/>
              </p:ext>
            </p:extLst>
          </p:nvPr>
        </p:nvGraphicFramePr>
        <p:xfrm>
          <a:off x="1547664" y="260648"/>
          <a:ext cx="2095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3" name="方程式" r:id="rId3" imgW="838080" imgH="330120" progId="Equation.3">
                  <p:embed/>
                </p:oleObj>
              </mc:Choice>
              <mc:Fallback>
                <p:oleObj name="方程式" r:id="rId3" imgW="8380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260648"/>
                        <a:ext cx="2095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4211960" y="381010"/>
            <a:ext cx="731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04179"/>
              </p:ext>
            </p:extLst>
          </p:nvPr>
        </p:nvGraphicFramePr>
        <p:xfrm>
          <a:off x="5148064" y="332656"/>
          <a:ext cx="1397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4" name="方程式" r:id="rId5" imgW="558720" imgH="241200" progId="Equation.3">
                  <p:embed/>
                </p:oleObj>
              </mc:Choice>
              <mc:Fallback>
                <p:oleObj name="方程式" r:id="rId5" imgW="5587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8064" y="332656"/>
                        <a:ext cx="13970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148980"/>
              </p:ext>
            </p:extLst>
          </p:nvPr>
        </p:nvGraphicFramePr>
        <p:xfrm>
          <a:off x="6832600" y="333375"/>
          <a:ext cx="17145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" name="方程式" r:id="rId7" imgW="685800" imgH="241200" progId="Equation.3">
                  <p:embed/>
                </p:oleObj>
              </mc:Choice>
              <mc:Fallback>
                <p:oleObj name="方程式" r:id="rId7" imgW="685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32600" y="333375"/>
                        <a:ext cx="17145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463864"/>
              </p:ext>
            </p:extLst>
          </p:nvPr>
        </p:nvGraphicFramePr>
        <p:xfrm>
          <a:off x="1547664" y="1123950"/>
          <a:ext cx="6000751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6" name="方程式" r:id="rId9" imgW="2400120" imgH="419040" progId="Equation.3">
                  <p:embed/>
                </p:oleObj>
              </mc:Choice>
              <mc:Fallback>
                <p:oleObj name="方程式" r:id="rId9" imgW="24001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1123950"/>
                        <a:ext cx="6000751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027026"/>
              </p:ext>
            </p:extLst>
          </p:nvPr>
        </p:nvGraphicFramePr>
        <p:xfrm>
          <a:off x="7596336" y="1052736"/>
          <a:ext cx="1016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7" name="方程式" r:id="rId11" imgW="406080" imgH="444240" progId="Equation.3">
                  <p:embed/>
                </p:oleObj>
              </mc:Choice>
              <mc:Fallback>
                <p:oleObj name="方程式" r:id="rId11" imgW="4060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96336" y="1052736"/>
                        <a:ext cx="1016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36508"/>
              </p:ext>
            </p:extLst>
          </p:nvPr>
        </p:nvGraphicFramePr>
        <p:xfrm>
          <a:off x="1610742" y="2204864"/>
          <a:ext cx="28892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8" name="方程式" r:id="rId13" imgW="1155600" imgH="444240" progId="Equation.3">
                  <p:embed/>
                </p:oleObj>
              </mc:Choice>
              <mc:Fallback>
                <p:oleObj name="方程式" r:id="rId13" imgW="11556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0742" y="2204864"/>
                        <a:ext cx="28892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829551"/>
              </p:ext>
            </p:extLst>
          </p:nvPr>
        </p:nvGraphicFramePr>
        <p:xfrm>
          <a:off x="5292080" y="2348880"/>
          <a:ext cx="2635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9" name="方程式" r:id="rId15" imgW="1054080" imgH="330120" progId="Equation.3">
                  <p:embed/>
                </p:oleObj>
              </mc:Choice>
              <mc:Fallback>
                <p:oleObj name="方程式" r:id="rId15" imgW="10540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92080" y="2348880"/>
                        <a:ext cx="2635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1331640" y="3356992"/>
            <a:ext cx="5190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sequence of 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70665"/>
              </p:ext>
            </p:extLst>
          </p:nvPr>
        </p:nvGraphicFramePr>
        <p:xfrm>
          <a:off x="1619672" y="3902075"/>
          <a:ext cx="24447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0" name="方程式" r:id="rId17" imgW="977760" imgH="444240" progId="Equation.3">
                  <p:embed/>
                </p:oleObj>
              </mc:Choice>
              <mc:Fallback>
                <p:oleObj name="方程式" r:id="rId17" imgW="9777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619672" y="3902075"/>
                        <a:ext cx="24447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603912"/>
              </p:ext>
            </p:extLst>
          </p:nvPr>
        </p:nvGraphicFramePr>
        <p:xfrm>
          <a:off x="4355976" y="3902075"/>
          <a:ext cx="26035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1" name="方程式" r:id="rId19" imgW="1041120" imgH="444240" progId="Equation.3">
                  <p:embed/>
                </p:oleObj>
              </mc:Choice>
              <mc:Fallback>
                <p:oleObj name="方程式" r:id="rId19" imgW="104112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355976" y="3902075"/>
                        <a:ext cx="26035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312099"/>
              </p:ext>
            </p:extLst>
          </p:nvPr>
        </p:nvGraphicFramePr>
        <p:xfrm>
          <a:off x="4622800" y="4981575"/>
          <a:ext cx="33655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2" name="方程式" r:id="rId21" imgW="1346040" imgH="444240" progId="Equation.3">
                  <p:embed/>
                </p:oleObj>
              </mc:Choice>
              <mc:Fallback>
                <p:oleObj name="方程式" r:id="rId21" imgW="13460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622800" y="4981575"/>
                        <a:ext cx="33655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17459"/>
              </p:ext>
            </p:extLst>
          </p:nvPr>
        </p:nvGraphicFramePr>
        <p:xfrm>
          <a:off x="1530226" y="5354638"/>
          <a:ext cx="2825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3" name="方程式" r:id="rId23" imgW="1130040" imgH="228600" progId="Equation.3">
                  <p:embed/>
                </p:oleObj>
              </mc:Choice>
              <mc:Fallback>
                <p:oleObj name="方程式" r:id="rId23" imgW="1130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30226" y="5354638"/>
                        <a:ext cx="2825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4664"/>
            <a:ext cx="3528392" cy="5910057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788024" y="3324308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http://en.wikipedia.org/wiki/Dirac_delta_function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508104" y="836712"/>
            <a:ext cx="1327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1/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1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475656" y="332656"/>
            <a:ext cx="4509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 when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123728" y="989439"/>
            <a:ext cx="6623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196691"/>
              </p:ext>
            </p:extLst>
          </p:nvPr>
        </p:nvGraphicFramePr>
        <p:xfrm>
          <a:off x="2904940" y="989439"/>
          <a:ext cx="1651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方程式" r:id="rId3" imgW="660240" imgH="215640" progId="Equation.3">
                  <p:embed/>
                </p:oleObj>
              </mc:Choice>
              <mc:Fallback>
                <p:oleObj name="方程式" r:id="rId3" imgW="6602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4940" y="989439"/>
                        <a:ext cx="16510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599164"/>
              </p:ext>
            </p:extLst>
          </p:nvPr>
        </p:nvGraphicFramePr>
        <p:xfrm>
          <a:off x="2917056" y="1493495"/>
          <a:ext cx="2159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方程式" r:id="rId5" imgW="863280" imgH="215640" progId="Equation.3">
                  <p:embed/>
                </p:oleObj>
              </mc:Choice>
              <mc:Fallback>
                <p:oleObj name="方程式" r:id="rId5" imgW="863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7056" y="1493495"/>
                        <a:ext cx="21590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908100" y="1997551"/>
            <a:ext cx="5397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width of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 peak = 0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3131"/>
              </p:ext>
            </p:extLst>
          </p:nvPr>
        </p:nvGraphicFramePr>
        <p:xfrm>
          <a:off x="2915816" y="2357070"/>
          <a:ext cx="2381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方程式" r:id="rId7" imgW="952200" imgH="330120" progId="Equation.3">
                  <p:embed/>
                </p:oleObj>
              </mc:Choice>
              <mc:Fallback>
                <p:oleObj name="方程式" r:id="rId7" imgW="9522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5816" y="2357070"/>
                        <a:ext cx="2381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1043608" y="3140968"/>
            <a:ext cx="75969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only useful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appears as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integral, e.g. 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818038"/>
              </p:ext>
            </p:extLst>
          </p:nvPr>
        </p:nvGraphicFramePr>
        <p:xfrm>
          <a:off x="1394916" y="4077072"/>
          <a:ext cx="69215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方程式" r:id="rId9" imgW="2768400" imgH="444240" progId="Equation.3">
                  <p:embed/>
                </p:oleObj>
              </mc:Choice>
              <mc:Fallback>
                <p:oleObj name="方程式" r:id="rId9" imgW="27684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4916" y="4077072"/>
                        <a:ext cx="69215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97066" y="5085184"/>
            <a:ext cx="3898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is important 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133398"/>
              </p:ext>
            </p:extLst>
          </p:nvPr>
        </p:nvGraphicFramePr>
        <p:xfrm>
          <a:off x="1491208" y="5589240"/>
          <a:ext cx="4953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方程式" r:id="rId11" imgW="1981080" imgH="444240" progId="Equation.3">
                  <p:embed/>
                </p:oleObj>
              </mc:Choice>
              <mc:Fallback>
                <p:oleObj name="方程式" r:id="rId11" imgW="19810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91208" y="5589240"/>
                        <a:ext cx="4953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線接點 13"/>
          <p:cNvCxnSpPr/>
          <p:nvPr/>
        </p:nvCxnSpPr>
        <p:spPr>
          <a:xfrm>
            <a:off x="7309754" y="4941168"/>
            <a:ext cx="50260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7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44400"/>
              </p:ext>
            </p:extLst>
          </p:nvPr>
        </p:nvGraphicFramePr>
        <p:xfrm>
          <a:off x="1331640" y="3501008"/>
          <a:ext cx="73342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方程式" r:id="rId3" imgW="2933640" imgH="444240" progId="Equation.3">
                  <p:embed/>
                </p:oleObj>
              </mc:Choice>
              <mc:Fallback>
                <p:oleObj name="方程式" r:id="rId3" imgW="29336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3501008"/>
                        <a:ext cx="733425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187624" y="260648"/>
            <a:ext cx="66944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Dirac Delta Function: limit of Gaussian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153702"/>
              </p:ext>
            </p:extLst>
          </p:nvPr>
        </p:nvGraphicFramePr>
        <p:xfrm>
          <a:off x="1259632" y="1237630"/>
          <a:ext cx="29845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方程式" r:id="rId5" imgW="1193760" imgH="444240" progId="Equation.3">
                  <p:embed/>
                </p:oleObj>
              </mc:Choice>
              <mc:Fallback>
                <p:oleObj name="方程式" r:id="rId5" imgW="11937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9632" y="1237630"/>
                        <a:ext cx="29845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187624" y="2423790"/>
            <a:ext cx="75280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infinitely many sequences that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define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delta function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5292080" y="4509120"/>
            <a:ext cx="337381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32314"/>
              </p:ext>
            </p:extLst>
          </p:nvPr>
        </p:nvGraphicFramePr>
        <p:xfrm>
          <a:off x="1331640" y="5558110"/>
          <a:ext cx="5207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方程式" r:id="rId7" imgW="2082600" imgH="444240" progId="Equation.3">
                  <p:embed/>
                </p:oleObj>
              </mc:Choice>
              <mc:Fallback>
                <p:oleObj name="方程式" r:id="rId7" imgW="20826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640" y="5558110"/>
                        <a:ext cx="52070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4355976" y="6566222"/>
            <a:ext cx="218266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825857"/>
              </p:ext>
            </p:extLst>
          </p:nvPr>
        </p:nvGraphicFramePr>
        <p:xfrm>
          <a:off x="4098230" y="4653136"/>
          <a:ext cx="4794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方程式" r:id="rId9" imgW="1917360" imgH="330120" progId="Equation.3">
                  <p:embed/>
                </p:oleObj>
              </mc:Choice>
              <mc:Fallback>
                <p:oleObj name="方程式" r:id="rId9" imgW="19173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98230" y="4653136"/>
                        <a:ext cx="47942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4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222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823</Words>
  <Application>Microsoft Office PowerPoint</Application>
  <PresentationFormat>如螢幕大小 (4:3)</PresentationFormat>
  <Paragraphs>175</Paragraphs>
  <Slides>43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43</vt:i4>
      </vt:variant>
    </vt:vector>
  </HeadingPairs>
  <TitlesOfParts>
    <vt:vector size="53" baseType="lpstr">
      <vt:lpstr>微軟正黑體</vt:lpstr>
      <vt:lpstr>新細明體</vt:lpstr>
      <vt:lpstr>標楷體</vt:lpstr>
      <vt:lpstr>Arial</vt:lpstr>
      <vt:lpstr>Calibri</vt:lpstr>
      <vt:lpstr>Symbol</vt:lpstr>
      <vt:lpstr>Times New Roman</vt:lpstr>
      <vt:lpstr>Office 佈景主題</vt:lpstr>
      <vt:lpstr>方程式</vt:lpstr>
      <vt:lpstr>Microsoft 方程式編輯器 3.0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106</cp:revision>
  <dcterms:created xsi:type="dcterms:W3CDTF">2013-09-13T03:13:41Z</dcterms:created>
  <dcterms:modified xsi:type="dcterms:W3CDTF">2013-11-08T03:34:33Z</dcterms:modified>
</cp:coreProperties>
</file>